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2" r:id="rId1"/>
    <p:sldMasterId id="2147484105" r:id="rId2"/>
  </p:sldMasterIdLst>
  <p:notesMasterIdLst>
    <p:notesMasterId r:id="rId31"/>
  </p:notesMasterIdLst>
  <p:handoutMasterIdLst>
    <p:handoutMasterId r:id="rId32"/>
  </p:handoutMasterIdLst>
  <p:sldIdLst>
    <p:sldId id="370" r:id="rId3"/>
    <p:sldId id="490" r:id="rId4"/>
    <p:sldId id="592" r:id="rId5"/>
    <p:sldId id="491" r:id="rId6"/>
    <p:sldId id="621" r:id="rId7"/>
    <p:sldId id="492" r:id="rId8"/>
    <p:sldId id="480" r:id="rId9"/>
    <p:sldId id="611" r:id="rId10"/>
    <p:sldId id="593" r:id="rId11"/>
    <p:sldId id="497" r:id="rId12"/>
    <p:sldId id="533" r:id="rId13"/>
    <p:sldId id="613" r:id="rId14"/>
    <p:sldId id="588" r:id="rId15"/>
    <p:sldId id="538" r:id="rId16"/>
    <p:sldId id="499" r:id="rId17"/>
    <p:sldId id="562" r:id="rId18"/>
    <p:sldId id="498" r:id="rId19"/>
    <p:sldId id="540" r:id="rId20"/>
    <p:sldId id="615" r:id="rId21"/>
    <p:sldId id="616" r:id="rId22"/>
    <p:sldId id="605" r:id="rId23"/>
    <p:sldId id="617" r:id="rId24"/>
    <p:sldId id="585" r:id="rId25"/>
    <p:sldId id="618" r:id="rId26"/>
    <p:sldId id="619" r:id="rId27"/>
    <p:sldId id="608" r:id="rId28"/>
    <p:sldId id="586" r:id="rId29"/>
    <p:sldId id="620" r:id="rId30"/>
  </p:sldIdLst>
  <p:sldSz cx="9906000" cy="6858000" type="A4"/>
  <p:notesSz cx="6669088" cy="9926638"/>
  <p:defaultTextStyle>
    <a:defPPr>
      <a:defRPr lang="en-US"/>
    </a:defPPr>
    <a:lvl1pPr algn="l" rtl="0" fontAlgn="base">
      <a:spcBef>
        <a:spcPct val="20000"/>
      </a:spcBef>
      <a:spcAft>
        <a:spcPct val="0"/>
      </a:spcAft>
      <a:defRPr sz="2800" kern="1200">
        <a:solidFill>
          <a:schemeClr val="tx1"/>
        </a:solidFill>
        <a:latin typeface="Times New Roman" pitchFamily="18" charset="0"/>
        <a:ea typeface="+mn-ea"/>
        <a:cs typeface="Times New Roman" pitchFamily="18" charset="0"/>
      </a:defRPr>
    </a:lvl1pPr>
    <a:lvl2pPr marL="457200" algn="l" rtl="0" fontAlgn="base">
      <a:spcBef>
        <a:spcPct val="20000"/>
      </a:spcBef>
      <a:spcAft>
        <a:spcPct val="0"/>
      </a:spcAft>
      <a:defRPr sz="2800" kern="1200">
        <a:solidFill>
          <a:schemeClr val="tx1"/>
        </a:solidFill>
        <a:latin typeface="Times New Roman" pitchFamily="18" charset="0"/>
        <a:ea typeface="+mn-ea"/>
        <a:cs typeface="Times New Roman" pitchFamily="18" charset="0"/>
      </a:defRPr>
    </a:lvl2pPr>
    <a:lvl3pPr marL="914400" algn="l" rtl="0" fontAlgn="base">
      <a:spcBef>
        <a:spcPct val="20000"/>
      </a:spcBef>
      <a:spcAft>
        <a:spcPct val="0"/>
      </a:spcAft>
      <a:defRPr sz="2800" kern="1200">
        <a:solidFill>
          <a:schemeClr val="tx1"/>
        </a:solidFill>
        <a:latin typeface="Times New Roman" pitchFamily="18" charset="0"/>
        <a:ea typeface="+mn-ea"/>
        <a:cs typeface="Times New Roman" pitchFamily="18" charset="0"/>
      </a:defRPr>
    </a:lvl3pPr>
    <a:lvl4pPr marL="1371600" algn="l" rtl="0" fontAlgn="base">
      <a:spcBef>
        <a:spcPct val="20000"/>
      </a:spcBef>
      <a:spcAft>
        <a:spcPct val="0"/>
      </a:spcAft>
      <a:defRPr sz="2800" kern="1200">
        <a:solidFill>
          <a:schemeClr val="tx1"/>
        </a:solidFill>
        <a:latin typeface="Times New Roman" pitchFamily="18" charset="0"/>
        <a:ea typeface="+mn-ea"/>
        <a:cs typeface="Times New Roman" pitchFamily="18" charset="0"/>
      </a:defRPr>
    </a:lvl4pPr>
    <a:lvl5pPr marL="1828800" algn="l" rtl="0" fontAlgn="base">
      <a:spcBef>
        <a:spcPct val="20000"/>
      </a:spcBef>
      <a:spcAft>
        <a:spcPct val="0"/>
      </a:spcAft>
      <a:defRPr sz="28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28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sz="28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sz="28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sz="2800" kern="1200">
        <a:solidFill>
          <a:schemeClr val="tx1"/>
        </a:solidFill>
        <a:latin typeface="Times New Roman" pitchFamily="18"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006699"/>
    <a:srgbClr val="800080"/>
    <a:srgbClr val="33CCCC"/>
    <a:srgbClr val="D9F1FF"/>
    <a:srgbClr val="003366"/>
    <a:srgbClr val="FFCCFF"/>
    <a:srgbClr val="9A009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1" autoAdjust="0"/>
    <p:restoredTop sz="94601" autoAdjust="0"/>
  </p:normalViewPr>
  <p:slideViewPr>
    <p:cSldViewPr snapToGrid="0">
      <p:cViewPr varScale="1">
        <p:scale>
          <a:sx n="86" d="100"/>
          <a:sy n="86" d="100"/>
        </p:scale>
        <p:origin x="918" y="84"/>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29" tIns="45714" rIns="91429" bIns="45714" numCol="1" anchor="t" anchorCtr="0" compatLnSpc="1">
            <a:prstTxWarp prst="textNoShape">
              <a:avLst/>
            </a:prstTxWarp>
          </a:bodyPr>
          <a:lstStyle>
            <a:lvl1pPr>
              <a:spcBef>
                <a:spcPct val="0"/>
              </a:spcBef>
              <a:defRPr sz="1200"/>
            </a:lvl1pPr>
          </a:lstStyle>
          <a:p>
            <a:pPr>
              <a:defRPr/>
            </a:pPr>
            <a:endParaRPr lang="en-US"/>
          </a:p>
        </p:txBody>
      </p:sp>
      <p:sp>
        <p:nvSpPr>
          <p:cNvPr id="26627" name="Rectangle 3"/>
          <p:cNvSpPr>
            <a:spLocks noGrp="1" noChangeArrowheads="1"/>
          </p:cNvSpPr>
          <p:nvPr>
            <p:ph type="dt" sz="quarter" idx="1"/>
          </p:nvPr>
        </p:nvSpPr>
        <p:spPr bwMode="auto">
          <a:xfrm>
            <a:off x="3778250" y="0"/>
            <a:ext cx="2890838" cy="496888"/>
          </a:xfrm>
          <a:prstGeom prst="rect">
            <a:avLst/>
          </a:prstGeom>
          <a:noFill/>
          <a:ln w="9525">
            <a:noFill/>
            <a:miter lim="800000"/>
            <a:headEnd/>
            <a:tailEnd/>
          </a:ln>
          <a:effectLst/>
        </p:spPr>
        <p:txBody>
          <a:bodyPr vert="horz" wrap="square" lIns="91429" tIns="45714" rIns="91429" bIns="45714" numCol="1" anchor="t" anchorCtr="0" compatLnSpc="1">
            <a:prstTxWarp prst="textNoShape">
              <a:avLst/>
            </a:prstTxWarp>
          </a:bodyPr>
          <a:lstStyle>
            <a:lvl1pPr algn="r">
              <a:spcBef>
                <a:spcPct val="0"/>
              </a:spcBef>
              <a:defRPr sz="1200"/>
            </a:lvl1pPr>
          </a:lstStyle>
          <a:p>
            <a:pPr>
              <a:defRPr/>
            </a:pPr>
            <a:endParaRPr lang="en-US"/>
          </a:p>
        </p:txBody>
      </p:sp>
      <p:sp>
        <p:nvSpPr>
          <p:cNvPr id="26628" name="Rectangle 4"/>
          <p:cNvSpPr>
            <a:spLocks noGrp="1" noChangeArrowheads="1"/>
          </p:cNvSpPr>
          <p:nvPr>
            <p:ph type="ftr" sz="quarter" idx="2"/>
          </p:nvPr>
        </p:nvSpPr>
        <p:spPr bwMode="auto">
          <a:xfrm>
            <a:off x="0" y="9429750"/>
            <a:ext cx="2890838" cy="496888"/>
          </a:xfrm>
          <a:prstGeom prst="rect">
            <a:avLst/>
          </a:prstGeom>
          <a:noFill/>
          <a:ln w="9525">
            <a:noFill/>
            <a:miter lim="800000"/>
            <a:headEnd/>
            <a:tailEnd/>
          </a:ln>
          <a:effectLst/>
        </p:spPr>
        <p:txBody>
          <a:bodyPr vert="horz" wrap="square" lIns="91429" tIns="45714" rIns="91429" bIns="45714" numCol="1" anchor="b" anchorCtr="0" compatLnSpc="1">
            <a:prstTxWarp prst="textNoShape">
              <a:avLst/>
            </a:prstTxWarp>
          </a:bodyPr>
          <a:lstStyle>
            <a:lvl1pPr>
              <a:spcBef>
                <a:spcPct val="0"/>
              </a:spcBef>
              <a:defRPr sz="1200"/>
            </a:lvl1pPr>
          </a:lstStyle>
          <a:p>
            <a:pPr>
              <a:defRPr/>
            </a:pPr>
            <a:endParaRPr lang="en-US"/>
          </a:p>
        </p:txBody>
      </p:sp>
      <p:sp>
        <p:nvSpPr>
          <p:cNvPr id="26629" name="Rectangle 5"/>
          <p:cNvSpPr>
            <a:spLocks noGrp="1" noChangeArrowheads="1"/>
          </p:cNvSpPr>
          <p:nvPr>
            <p:ph type="sldNum" sz="quarter" idx="3"/>
          </p:nvPr>
        </p:nvSpPr>
        <p:spPr bwMode="auto">
          <a:xfrm>
            <a:off x="3778250" y="9429750"/>
            <a:ext cx="2890838" cy="496888"/>
          </a:xfrm>
          <a:prstGeom prst="rect">
            <a:avLst/>
          </a:prstGeom>
          <a:noFill/>
          <a:ln w="9525">
            <a:noFill/>
            <a:miter lim="800000"/>
            <a:headEnd/>
            <a:tailEnd/>
          </a:ln>
          <a:effectLst/>
        </p:spPr>
        <p:txBody>
          <a:bodyPr vert="horz" wrap="square" lIns="91429" tIns="45714" rIns="91429" bIns="45714" numCol="1" anchor="b" anchorCtr="0" compatLnSpc="1">
            <a:prstTxWarp prst="textNoShape">
              <a:avLst/>
            </a:prstTxWarp>
          </a:bodyPr>
          <a:lstStyle>
            <a:lvl1pPr algn="r">
              <a:spcBef>
                <a:spcPct val="0"/>
              </a:spcBef>
              <a:defRPr sz="1200"/>
            </a:lvl1pPr>
          </a:lstStyle>
          <a:p>
            <a:pPr>
              <a:defRPr/>
            </a:pPr>
            <a:fld id="{E0B62B42-ED09-43B6-B588-BC43CE5E1DCF}" type="slidenum">
              <a:rPr lang="en-US"/>
              <a:pPr>
                <a:defRPr/>
              </a:pPr>
              <a:t>‹#›</a:t>
            </a:fld>
            <a:endParaRPr lang="en-US"/>
          </a:p>
        </p:txBody>
      </p:sp>
    </p:spTree>
    <p:extLst>
      <p:ext uri="{BB962C8B-B14F-4D97-AF65-F5344CB8AC3E}">
        <p14:creationId xmlns:p14="http://schemas.microsoft.com/office/powerpoint/2010/main" val="2277200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29" tIns="45714" rIns="91429" bIns="45714" numCol="1" anchor="t" anchorCtr="0" compatLnSpc="1">
            <a:prstTxWarp prst="textNoShape">
              <a:avLst/>
            </a:prstTxWarp>
          </a:bodyPr>
          <a:lstStyle>
            <a:lvl1pPr>
              <a:spcBef>
                <a:spcPct val="0"/>
              </a:spcBef>
              <a:defRPr sz="1200"/>
            </a:lvl1pPr>
          </a:lstStyle>
          <a:p>
            <a:pPr>
              <a:defRPr/>
            </a:pPr>
            <a:endParaRPr lang="en-US"/>
          </a:p>
        </p:txBody>
      </p:sp>
      <p:sp>
        <p:nvSpPr>
          <p:cNvPr id="19459" name="Rectangle 3"/>
          <p:cNvSpPr>
            <a:spLocks noGrp="1" noChangeArrowheads="1"/>
          </p:cNvSpPr>
          <p:nvPr>
            <p:ph type="dt" idx="1"/>
          </p:nvPr>
        </p:nvSpPr>
        <p:spPr bwMode="auto">
          <a:xfrm>
            <a:off x="3778250" y="0"/>
            <a:ext cx="2890838" cy="496888"/>
          </a:xfrm>
          <a:prstGeom prst="rect">
            <a:avLst/>
          </a:prstGeom>
          <a:noFill/>
          <a:ln w="9525">
            <a:noFill/>
            <a:miter lim="800000"/>
            <a:headEnd/>
            <a:tailEnd/>
          </a:ln>
          <a:effectLst/>
        </p:spPr>
        <p:txBody>
          <a:bodyPr vert="horz" wrap="square" lIns="91429" tIns="45714" rIns="91429" bIns="45714" numCol="1" anchor="t" anchorCtr="0" compatLnSpc="1">
            <a:prstTxWarp prst="textNoShape">
              <a:avLst/>
            </a:prstTxWarp>
          </a:bodyPr>
          <a:lstStyle>
            <a:lvl1pPr algn="r">
              <a:spcBef>
                <a:spcPct val="0"/>
              </a:spcBef>
              <a:defRPr sz="1200"/>
            </a:lvl1pPr>
          </a:lstStyle>
          <a:p>
            <a:pPr>
              <a:defRPr/>
            </a:pPr>
            <a:endParaRPr lang="en-US"/>
          </a:p>
        </p:txBody>
      </p:sp>
      <p:sp>
        <p:nvSpPr>
          <p:cNvPr id="35844" name="Rectangle 4"/>
          <p:cNvSpPr>
            <a:spLocks noGrp="1" noRot="1" noChangeAspect="1" noChangeArrowheads="1" noTextEdit="1"/>
          </p:cNvSpPr>
          <p:nvPr>
            <p:ph type="sldImg" idx="2"/>
          </p:nvPr>
        </p:nvSpPr>
        <p:spPr bwMode="auto">
          <a:xfrm>
            <a:off x="647700" y="744538"/>
            <a:ext cx="5375275" cy="3722687"/>
          </a:xfrm>
          <a:prstGeom prst="rect">
            <a:avLst/>
          </a:prstGeom>
          <a:noFill/>
          <a:ln w="9525">
            <a:solidFill>
              <a:srgbClr val="000000"/>
            </a:solidFill>
            <a:miter lim="800000"/>
            <a:headEnd/>
            <a:tailEnd/>
          </a:ln>
        </p:spPr>
      </p:sp>
      <p:sp>
        <p:nvSpPr>
          <p:cNvPr id="19461" name="Rectangle 5"/>
          <p:cNvSpPr>
            <a:spLocks noGrp="1" noChangeArrowheads="1"/>
          </p:cNvSpPr>
          <p:nvPr>
            <p:ph type="body" sz="quarter" idx="3"/>
          </p:nvPr>
        </p:nvSpPr>
        <p:spPr bwMode="auto">
          <a:xfrm>
            <a:off x="889000" y="4714875"/>
            <a:ext cx="4891088" cy="4467225"/>
          </a:xfrm>
          <a:prstGeom prst="rect">
            <a:avLst/>
          </a:prstGeom>
          <a:noFill/>
          <a:ln w="9525">
            <a:noFill/>
            <a:miter lim="800000"/>
            <a:headEnd/>
            <a:tailEnd/>
          </a:ln>
          <a:effectLst/>
        </p:spPr>
        <p:txBody>
          <a:bodyPr vert="horz" wrap="square" lIns="91429" tIns="45714" rIns="91429" bIns="4571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9462" name="Rectangle 6"/>
          <p:cNvSpPr>
            <a:spLocks noGrp="1" noChangeArrowheads="1"/>
          </p:cNvSpPr>
          <p:nvPr>
            <p:ph type="ftr" sz="quarter" idx="4"/>
          </p:nvPr>
        </p:nvSpPr>
        <p:spPr bwMode="auto">
          <a:xfrm>
            <a:off x="0" y="9429750"/>
            <a:ext cx="2890838" cy="496888"/>
          </a:xfrm>
          <a:prstGeom prst="rect">
            <a:avLst/>
          </a:prstGeom>
          <a:noFill/>
          <a:ln w="9525">
            <a:noFill/>
            <a:miter lim="800000"/>
            <a:headEnd/>
            <a:tailEnd/>
          </a:ln>
          <a:effectLst/>
        </p:spPr>
        <p:txBody>
          <a:bodyPr vert="horz" wrap="square" lIns="91429" tIns="45714" rIns="91429" bIns="45714" numCol="1" anchor="b" anchorCtr="0" compatLnSpc="1">
            <a:prstTxWarp prst="textNoShape">
              <a:avLst/>
            </a:prstTxWarp>
          </a:bodyPr>
          <a:lstStyle>
            <a:lvl1pPr>
              <a:spcBef>
                <a:spcPct val="0"/>
              </a:spcBef>
              <a:defRPr sz="1200"/>
            </a:lvl1pPr>
          </a:lstStyle>
          <a:p>
            <a:pPr>
              <a:defRPr/>
            </a:pPr>
            <a:endParaRPr lang="en-US"/>
          </a:p>
        </p:txBody>
      </p:sp>
      <p:sp>
        <p:nvSpPr>
          <p:cNvPr id="19463" name="Rectangle 7"/>
          <p:cNvSpPr>
            <a:spLocks noGrp="1" noChangeArrowheads="1"/>
          </p:cNvSpPr>
          <p:nvPr>
            <p:ph type="sldNum" sz="quarter" idx="5"/>
          </p:nvPr>
        </p:nvSpPr>
        <p:spPr bwMode="auto">
          <a:xfrm>
            <a:off x="3778250" y="9429750"/>
            <a:ext cx="2890838" cy="496888"/>
          </a:xfrm>
          <a:prstGeom prst="rect">
            <a:avLst/>
          </a:prstGeom>
          <a:noFill/>
          <a:ln w="9525">
            <a:noFill/>
            <a:miter lim="800000"/>
            <a:headEnd/>
            <a:tailEnd/>
          </a:ln>
          <a:effectLst/>
        </p:spPr>
        <p:txBody>
          <a:bodyPr vert="horz" wrap="square" lIns="91429" tIns="45714" rIns="91429" bIns="45714" numCol="1" anchor="b" anchorCtr="0" compatLnSpc="1">
            <a:prstTxWarp prst="textNoShape">
              <a:avLst/>
            </a:prstTxWarp>
          </a:bodyPr>
          <a:lstStyle>
            <a:lvl1pPr algn="r">
              <a:spcBef>
                <a:spcPct val="0"/>
              </a:spcBef>
              <a:defRPr sz="1200"/>
            </a:lvl1pPr>
          </a:lstStyle>
          <a:p>
            <a:pPr>
              <a:defRPr/>
            </a:pPr>
            <a:fld id="{8B2ECE59-7EFB-4BD2-84A5-8674AF72A07F}" type="slidenum">
              <a:rPr lang="en-US"/>
              <a:pPr>
                <a:defRPr/>
              </a:pPr>
              <a:t>‹#›</a:t>
            </a:fld>
            <a:endParaRPr lang="en-US"/>
          </a:p>
        </p:txBody>
      </p:sp>
    </p:spTree>
    <p:extLst>
      <p:ext uri="{BB962C8B-B14F-4D97-AF65-F5344CB8AC3E}">
        <p14:creationId xmlns:p14="http://schemas.microsoft.com/office/powerpoint/2010/main" val="37441156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4" name="Пряма сполучна лінія 12"/>
          <p:cNvSpPr>
            <a:spLocks noChangeShapeType="1"/>
          </p:cNvSpPr>
          <p:nvPr/>
        </p:nvSpPr>
        <p:spPr bwMode="auto">
          <a:xfrm>
            <a:off x="557212" y="5349903"/>
            <a:ext cx="9348788"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29" name="Заголовок 28"/>
          <p:cNvSpPr>
            <a:spLocks noGrp="1"/>
          </p:cNvSpPr>
          <p:nvPr>
            <p:ph type="ctrTitle"/>
          </p:nvPr>
        </p:nvSpPr>
        <p:spPr>
          <a:xfrm>
            <a:off x="412750" y="4853412"/>
            <a:ext cx="9163050" cy="1222375"/>
          </a:xfrm>
        </p:spPr>
        <p:txBody>
          <a:bodyPr anchor="t"/>
          <a:lstStyle/>
          <a:p>
            <a:r>
              <a:rPr lang="uk-UA" smtClean="0"/>
              <a:t>Зразок заголовка</a:t>
            </a:r>
            <a:endParaRPr lang="en-US"/>
          </a:p>
        </p:txBody>
      </p:sp>
      <p:sp>
        <p:nvSpPr>
          <p:cNvPr id="9" name="Підзаголовок 8"/>
          <p:cNvSpPr>
            <a:spLocks noGrp="1"/>
          </p:cNvSpPr>
          <p:nvPr>
            <p:ph type="subTitle" idx="1"/>
          </p:nvPr>
        </p:nvSpPr>
        <p:spPr>
          <a:xfrm>
            <a:off x="412750" y="3886200"/>
            <a:ext cx="916305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uk-UA" smtClean="0"/>
              <a:t>Зразок підзаголовка</a:t>
            </a:r>
            <a:endParaRPr lang="en-US"/>
          </a:p>
        </p:txBody>
      </p:sp>
      <p:sp>
        <p:nvSpPr>
          <p:cNvPr id="5" name="Місце для дати 15"/>
          <p:cNvSpPr>
            <a:spLocks noGrp="1"/>
          </p:cNvSpPr>
          <p:nvPr>
            <p:ph type="dt" sz="half" idx="10"/>
          </p:nvPr>
        </p:nvSpPr>
        <p:spPr/>
        <p:txBody>
          <a:bodyPr/>
          <a:lstStyle>
            <a:lvl1pPr>
              <a:defRPr/>
            </a:lvl1pPr>
          </a:lstStyle>
          <a:p>
            <a:pPr>
              <a:defRPr/>
            </a:pPr>
            <a:fld id="{8FC77C3C-B9D4-4C1B-B279-AC3819BE1056}" type="datetimeFigureOut">
              <a:rPr lang="en-US"/>
              <a:pPr>
                <a:defRPr/>
              </a:pPr>
              <a:t>10/8/2019</a:t>
            </a:fld>
            <a:endParaRPr lang="en-US"/>
          </a:p>
        </p:txBody>
      </p:sp>
      <p:sp>
        <p:nvSpPr>
          <p:cNvPr id="6" name="Місце для нижнього колонтитула 1"/>
          <p:cNvSpPr>
            <a:spLocks noGrp="1"/>
          </p:cNvSpPr>
          <p:nvPr>
            <p:ph type="ftr" sz="quarter" idx="11"/>
          </p:nvPr>
        </p:nvSpPr>
        <p:spPr/>
        <p:txBody>
          <a:bodyPr/>
          <a:lstStyle>
            <a:lvl1pPr>
              <a:defRPr/>
            </a:lvl1pPr>
          </a:lstStyle>
          <a:p>
            <a:pPr>
              <a:defRPr/>
            </a:pPr>
            <a:endParaRPr lang="ru-RU"/>
          </a:p>
        </p:txBody>
      </p:sp>
      <p:sp>
        <p:nvSpPr>
          <p:cNvPr id="7" name="Місце для номера слайда 14"/>
          <p:cNvSpPr>
            <a:spLocks noGrp="1"/>
          </p:cNvSpPr>
          <p:nvPr>
            <p:ph type="sldNum" sz="quarter" idx="12"/>
          </p:nvPr>
        </p:nvSpPr>
        <p:spPr>
          <a:xfrm>
            <a:off x="8915400" y="6473825"/>
            <a:ext cx="822325" cy="247650"/>
          </a:xfrm>
        </p:spPr>
        <p:txBody>
          <a:bodyPr/>
          <a:lstStyle>
            <a:lvl1pPr>
              <a:defRPr/>
            </a:lvl1pPr>
          </a:lstStyle>
          <a:p>
            <a:pPr>
              <a:defRPr/>
            </a:pPr>
            <a:fld id="{A10A02D0-28E2-4A87-A088-26B87FA4E569}" type="slidenum">
              <a:rPr lang="en-US"/>
              <a:pPr>
                <a:defRPr/>
              </a:pPr>
              <a:t>‹#›</a:t>
            </a:fld>
            <a:endParaRPr lang="en-US"/>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2638" y="4406900"/>
            <a:ext cx="84201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Місце для дати 24"/>
          <p:cNvSpPr>
            <a:spLocks noGrp="1"/>
          </p:cNvSpPr>
          <p:nvPr>
            <p:ph type="dt" sz="half" idx="10"/>
          </p:nvPr>
        </p:nvSpPr>
        <p:spPr/>
        <p:txBody>
          <a:bodyPr/>
          <a:lstStyle>
            <a:lvl1pPr>
              <a:defRPr/>
            </a:lvl1pPr>
          </a:lstStyle>
          <a:p>
            <a:pPr>
              <a:defRPr/>
            </a:pPr>
            <a:fld id="{A12AD36B-E3ED-46A0-BF03-ACBA0F5A80B6}" type="datetimeFigureOut">
              <a:rPr lang="en-US"/>
              <a:pPr>
                <a:defRPr/>
              </a:pPr>
              <a:t>10/8/2019</a:t>
            </a:fld>
            <a:endParaRPr lang="en-US"/>
          </a:p>
        </p:txBody>
      </p:sp>
      <p:sp>
        <p:nvSpPr>
          <p:cNvPr id="5" name="Місце для нижнього колонтитула 18"/>
          <p:cNvSpPr>
            <a:spLocks noGrp="1"/>
          </p:cNvSpPr>
          <p:nvPr>
            <p:ph type="ftr" sz="quarter" idx="11"/>
          </p:nvPr>
        </p:nvSpPr>
        <p:spPr/>
        <p:txBody>
          <a:bodyPr/>
          <a:lstStyle>
            <a:lvl1pPr>
              <a:defRPr/>
            </a:lvl1pPr>
          </a:lstStyle>
          <a:p>
            <a:pPr>
              <a:defRPr/>
            </a:pPr>
            <a:endParaRPr lang="ru-RU"/>
          </a:p>
        </p:txBody>
      </p:sp>
      <p:sp>
        <p:nvSpPr>
          <p:cNvPr id="6" name="Місце для номера слайда 15"/>
          <p:cNvSpPr>
            <a:spLocks noGrp="1"/>
          </p:cNvSpPr>
          <p:nvPr>
            <p:ph type="sldNum" sz="quarter" idx="12"/>
          </p:nvPr>
        </p:nvSpPr>
        <p:spPr/>
        <p:txBody>
          <a:bodyPr/>
          <a:lstStyle>
            <a:lvl1pPr>
              <a:defRPr/>
            </a:lvl1pPr>
          </a:lstStyle>
          <a:p>
            <a:pPr>
              <a:defRPr/>
            </a:pPr>
            <a:fld id="{9E5AD5ED-C38F-4856-82EB-A3D6A4C6FD0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330200" y="1554163"/>
            <a:ext cx="462915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5111750" y="1554163"/>
            <a:ext cx="462915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Місце для дати 24"/>
          <p:cNvSpPr>
            <a:spLocks noGrp="1"/>
          </p:cNvSpPr>
          <p:nvPr>
            <p:ph type="dt" sz="half" idx="10"/>
          </p:nvPr>
        </p:nvSpPr>
        <p:spPr/>
        <p:txBody>
          <a:bodyPr/>
          <a:lstStyle>
            <a:lvl1pPr>
              <a:defRPr/>
            </a:lvl1pPr>
          </a:lstStyle>
          <a:p>
            <a:pPr>
              <a:defRPr/>
            </a:pPr>
            <a:fld id="{BB797718-201F-4AF3-A47C-7632A918822F}" type="datetimeFigureOut">
              <a:rPr lang="en-US"/>
              <a:pPr>
                <a:defRPr/>
              </a:pPr>
              <a:t>10/8/2019</a:t>
            </a:fld>
            <a:endParaRPr lang="en-US"/>
          </a:p>
        </p:txBody>
      </p:sp>
      <p:sp>
        <p:nvSpPr>
          <p:cNvPr id="6" name="Місце для нижнього колонтитула 18"/>
          <p:cNvSpPr>
            <a:spLocks noGrp="1"/>
          </p:cNvSpPr>
          <p:nvPr>
            <p:ph type="ftr" sz="quarter" idx="11"/>
          </p:nvPr>
        </p:nvSpPr>
        <p:spPr/>
        <p:txBody>
          <a:bodyPr/>
          <a:lstStyle>
            <a:lvl1pPr>
              <a:defRPr/>
            </a:lvl1pPr>
          </a:lstStyle>
          <a:p>
            <a:pPr>
              <a:defRPr/>
            </a:pPr>
            <a:endParaRPr lang="ru-RU"/>
          </a:p>
        </p:txBody>
      </p:sp>
      <p:sp>
        <p:nvSpPr>
          <p:cNvPr id="7" name="Місце для номера слайда 15"/>
          <p:cNvSpPr>
            <a:spLocks noGrp="1"/>
          </p:cNvSpPr>
          <p:nvPr>
            <p:ph type="sldNum" sz="quarter" idx="12"/>
          </p:nvPr>
        </p:nvSpPr>
        <p:spPr/>
        <p:txBody>
          <a:bodyPr/>
          <a:lstStyle>
            <a:lvl1pPr>
              <a:defRPr/>
            </a:lvl1pPr>
          </a:lstStyle>
          <a:p>
            <a:pPr>
              <a:defRPr/>
            </a:pPr>
            <a:fld id="{E0D8DB60-AAF6-4BBF-A47F-B8611F17733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5300" y="274638"/>
            <a:ext cx="89154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Місце для дати 24"/>
          <p:cNvSpPr>
            <a:spLocks noGrp="1"/>
          </p:cNvSpPr>
          <p:nvPr>
            <p:ph type="dt" sz="half" idx="10"/>
          </p:nvPr>
        </p:nvSpPr>
        <p:spPr/>
        <p:txBody>
          <a:bodyPr/>
          <a:lstStyle>
            <a:lvl1pPr>
              <a:defRPr/>
            </a:lvl1pPr>
          </a:lstStyle>
          <a:p>
            <a:pPr>
              <a:defRPr/>
            </a:pPr>
            <a:fld id="{49C48AE0-15B1-416D-A7CF-B78C7EDBDED8}" type="datetimeFigureOut">
              <a:rPr lang="en-US"/>
              <a:pPr>
                <a:defRPr/>
              </a:pPr>
              <a:t>10/8/2019</a:t>
            </a:fld>
            <a:endParaRPr lang="en-US"/>
          </a:p>
        </p:txBody>
      </p:sp>
      <p:sp>
        <p:nvSpPr>
          <p:cNvPr id="8" name="Місце для нижнього колонтитула 18"/>
          <p:cNvSpPr>
            <a:spLocks noGrp="1"/>
          </p:cNvSpPr>
          <p:nvPr>
            <p:ph type="ftr" sz="quarter" idx="11"/>
          </p:nvPr>
        </p:nvSpPr>
        <p:spPr/>
        <p:txBody>
          <a:bodyPr/>
          <a:lstStyle>
            <a:lvl1pPr>
              <a:defRPr/>
            </a:lvl1pPr>
          </a:lstStyle>
          <a:p>
            <a:pPr>
              <a:defRPr/>
            </a:pPr>
            <a:endParaRPr lang="ru-RU"/>
          </a:p>
        </p:txBody>
      </p:sp>
      <p:sp>
        <p:nvSpPr>
          <p:cNvPr id="9" name="Місце для номера слайда 15"/>
          <p:cNvSpPr>
            <a:spLocks noGrp="1"/>
          </p:cNvSpPr>
          <p:nvPr>
            <p:ph type="sldNum" sz="quarter" idx="12"/>
          </p:nvPr>
        </p:nvSpPr>
        <p:spPr/>
        <p:txBody>
          <a:bodyPr/>
          <a:lstStyle>
            <a:lvl1pPr>
              <a:defRPr/>
            </a:lvl1pPr>
          </a:lstStyle>
          <a:p>
            <a:pPr>
              <a:defRPr/>
            </a:pPr>
            <a:fld id="{CD2DCDFE-CB50-4025-AC7B-36CFABED58E3}"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Місце для дати 24"/>
          <p:cNvSpPr>
            <a:spLocks noGrp="1"/>
          </p:cNvSpPr>
          <p:nvPr>
            <p:ph type="dt" sz="half" idx="10"/>
          </p:nvPr>
        </p:nvSpPr>
        <p:spPr/>
        <p:txBody>
          <a:bodyPr/>
          <a:lstStyle>
            <a:lvl1pPr>
              <a:defRPr/>
            </a:lvl1pPr>
          </a:lstStyle>
          <a:p>
            <a:pPr>
              <a:defRPr/>
            </a:pPr>
            <a:fld id="{8170D948-454B-4BDD-85BD-8E5C5C43F50F}" type="datetimeFigureOut">
              <a:rPr lang="en-US"/>
              <a:pPr>
                <a:defRPr/>
              </a:pPr>
              <a:t>10/8/2019</a:t>
            </a:fld>
            <a:endParaRPr lang="en-US"/>
          </a:p>
        </p:txBody>
      </p:sp>
      <p:sp>
        <p:nvSpPr>
          <p:cNvPr id="4" name="Місце для нижнього колонтитула 18"/>
          <p:cNvSpPr>
            <a:spLocks noGrp="1"/>
          </p:cNvSpPr>
          <p:nvPr>
            <p:ph type="ftr" sz="quarter" idx="11"/>
          </p:nvPr>
        </p:nvSpPr>
        <p:spPr/>
        <p:txBody>
          <a:bodyPr/>
          <a:lstStyle>
            <a:lvl1pPr>
              <a:defRPr/>
            </a:lvl1pPr>
          </a:lstStyle>
          <a:p>
            <a:pPr>
              <a:defRPr/>
            </a:pPr>
            <a:endParaRPr lang="ru-RU"/>
          </a:p>
        </p:txBody>
      </p:sp>
      <p:sp>
        <p:nvSpPr>
          <p:cNvPr id="5" name="Місце для номера слайда 15"/>
          <p:cNvSpPr>
            <a:spLocks noGrp="1"/>
          </p:cNvSpPr>
          <p:nvPr>
            <p:ph type="sldNum" sz="quarter" idx="12"/>
          </p:nvPr>
        </p:nvSpPr>
        <p:spPr/>
        <p:txBody>
          <a:bodyPr/>
          <a:lstStyle>
            <a:lvl1pPr>
              <a:defRPr/>
            </a:lvl1pPr>
          </a:lstStyle>
          <a:p>
            <a:pPr>
              <a:defRPr/>
            </a:pPr>
            <a:fld id="{E08F49C9-123F-4559-808E-55DCB2127DB6}"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Місце для дати 24"/>
          <p:cNvSpPr>
            <a:spLocks noGrp="1"/>
          </p:cNvSpPr>
          <p:nvPr>
            <p:ph type="dt" sz="half" idx="10"/>
          </p:nvPr>
        </p:nvSpPr>
        <p:spPr/>
        <p:txBody>
          <a:bodyPr/>
          <a:lstStyle>
            <a:lvl1pPr>
              <a:defRPr/>
            </a:lvl1pPr>
          </a:lstStyle>
          <a:p>
            <a:pPr>
              <a:defRPr/>
            </a:pPr>
            <a:fld id="{EDEC1FDD-F6B2-4D30-AFED-62100E5A2CA0}" type="datetimeFigureOut">
              <a:rPr lang="en-US"/>
              <a:pPr>
                <a:defRPr/>
              </a:pPr>
              <a:t>10/8/2019</a:t>
            </a:fld>
            <a:endParaRPr lang="en-US"/>
          </a:p>
        </p:txBody>
      </p:sp>
      <p:sp>
        <p:nvSpPr>
          <p:cNvPr id="3" name="Місце для нижнього колонтитула 18"/>
          <p:cNvSpPr>
            <a:spLocks noGrp="1"/>
          </p:cNvSpPr>
          <p:nvPr>
            <p:ph type="ftr" sz="quarter" idx="11"/>
          </p:nvPr>
        </p:nvSpPr>
        <p:spPr/>
        <p:txBody>
          <a:bodyPr/>
          <a:lstStyle>
            <a:lvl1pPr>
              <a:defRPr/>
            </a:lvl1pPr>
          </a:lstStyle>
          <a:p>
            <a:pPr>
              <a:defRPr/>
            </a:pPr>
            <a:endParaRPr lang="ru-RU"/>
          </a:p>
        </p:txBody>
      </p:sp>
      <p:sp>
        <p:nvSpPr>
          <p:cNvPr id="4" name="Місце для номера слайда 15"/>
          <p:cNvSpPr>
            <a:spLocks noGrp="1"/>
          </p:cNvSpPr>
          <p:nvPr>
            <p:ph type="sldNum" sz="quarter" idx="12"/>
          </p:nvPr>
        </p:nvSpPr>
        <p:spPr/>
        <p:txBody>
          <a:bodyPr/>
          <a:lstStyle>
            <a:lvl1pPr>
              <a:defRPr/>
            </a:lvl1pPr>
          </a:lstStyle>
          <a:p>
            <a:pPr>
              <a:defRPr/>
            </a:pPr>
            <a:fld id="{EF4994C4-155D-40A4-9B83-2862A2203D1D}"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5300" y="273050"/>
            <a:ext cx="3259138"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Місце для дати 24"/>
          <p:cNvSpPr>
            <a:spLocks noGrp="1"/>
          </p:cNvSpPr>
          <p:nvPr>
            <p:ph type="dt" sz="half" idx="10"/>
          </p:nvPr>
        </p:nvSpPr>
        <p:spPr/>
        <p:txBody>
          <a:bodyPr/>
          <a:lstStyle>
            <a:lvl1pPr>
              <a:defRPr/>
            </a:lvl1pPr>
          </a:lstStyle>
          <a:p>
            <a:pPr>
              <a:defRPr/>
            </a:pPr>
            <a:fld id="{6179FF38-629C-4CB4-9C70-232323D87FF3}" type="datetimeFigureOut">
              <a:rPr lang="en-US"/>
              <a:pPr>
                <a:defRPr/>
              </a:pPr>
              <a:t>10/8/2019</a:t>
            </a:fld>
            <a:endParaRPr lang="en-US"/>
          </a:p>
        </p:txBody>
      </p:sp>
      <p:sp>
        <p:nvSpPr>
          <p:cNvPr id="6" name="Місце для нижнього колонтитула 18"/>
          <p:cNvSpPr>
            <a:spLocks noGrp="1"/>
          </p:cNvSpPr>
          <p:nvPr>
            <p:ph type="ftr" sz="quarter" idx="11"/>
          </p:nvPr>
        </p:nvSpPr>
        <p:spPr/>
        <p:txBody>
          <a:bodyPr/>
          <a:lstStyle>
            <a:lvl1pPr>
              <a:defRPr/>
            </a:lvl1pPr>
          </a:lstStyle>
          <a:p>
            <a:pPr>
              <a:defRPr/>
            </a:pPr>
            <a:endParaRPr lang="ru-RU"/>
          </a:p>
        </p:txBody>
      </p:sp>
      <p:sp>
        <p:nvSpPr>
          <p:cNvPr id="7" name="Місце для номера слайда 15"/>
          <p:cNvSpPr>
            <a:spLocks noGrp="1"/>
          </p:cNvSpPr>
          <p:nvPr>
            <p:ph type="sldNum" sz="quarter" idx="12"/>
          </p:nvPr>
        </p:nvSpPr>
        <p:spPr/>
        <p:txBody>
          <a:bodyPr/>
          <a:lstStyle>
            <a:lvl1pPr>
              <a:defRPr/>
            </a:lvl1pPr>
          </a:lstStyle>
          <a:p>
            <a:pPr>
              <a:defRPr/>
            </a:pPr>
            <a:fld id="{6F5016EC-2BDF-4A86-ADBC-66ACE9992F3B}"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41513" y="4800600"/>
            <a:ext cx="59436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Місце для дати 24"/>
          <p:cNvSpPr>
            <a:spLocks noGrp="1"/>
          </p:cNvSpPr>
          <p:nvPr>
            <p:ph type="dt" sz="half" idx="10"/>
          </p:nvPr>
        </p:nvSpPr>
        <p:spPr/>
        <p:txBody>
          <a:bodyPr/>
          <a:lstStyle>
            <a:lvl1pPr>
              <a:defRPr/>
            </a:lvl1pPr>
          </a:lstStyle>
          <a:p>
            <a:pPr>
              <a:defRPr/>
            </a:pPr>
            <a:fld id="{23635E30-7525-4C9B-8BBD-989912AC4233}" type="datetimeFigureOut">
              <a:rPr lang="en-US"/>
              <a:pPr>
                <a:defRPr/>
              </a:pPr>
              <a:t>10/8/2019</a:t>
            </a:fld>
            <a:endParaRPr lang="en-US"/>
          </a:p>
        </p:txBody>
      </p:sp>
      <p:sp>
        <p:nvSpPr>
          <p:cNvPr id="6" name="Місце для нижнього колонтитула 18"/>
          <p:cNvSpPr>
            <a:spLocks noGrp="1"/>
          </p:cNvSpPr>
          <p:nvPr>
            <p:ph type="ftr" sz="quarter" idx="11"/>
          </p:nvPr>
        </p:nvSpPr>
        <p:spPr/>
        <p:txBody>
          <a:bodyPr/>
          <a:lstStyle>
            <a:lvl1pPr>
              <a:defRPr/>
            </a:lvl1pPr>
          </a:lstStyle>
          <a:p>
            <a:pPr>
              <a:defRPr/>
            </a:pPr>
            <a:endParaRPr lang="ru-RU"/>
          </a:p>
        </p:txBody>
      </p:sp>
      <p:sp>
        <p:nvSpPr>
          <p:cNvPr id="7" name="Місце для номера слайда 15"/>
          <p:cNvSpPr>
            <a:spLocks noGrp="1"/>
          </p:cNvSpPr>
          <p:nvPr>
            <p:ph type="sldNum" sz="quarter" idx="12"/>
          </p:nvPr>
        </p:nvSpPr>
        <p:spPr/>
        <p:txBody>
          <a:bodyPr/>
          <a:lstStyle>
            <a:lvl1pPr>
              <a:defRPr/>
            </a:lvl1pPr>
          </a:lstStyle>
          <a:p>
            <a:pPr>
              <a:defRPr/>
            </a:pPr>
            <a:fld id="{F14ACD73-8123-4D5D-BFEE-59A650CE97B0}"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Місце для дати 24"/>
          <p:cNvSpPr>
            <a:spLocks noGrp="1"/>
          </p:cNvSpPr>
          <p:nvPr>
            <p:ph type="dt" sz="half" idx="10"/>
          </p:nvPr>
        </p:nvSpPr>
        <p:spPr/>
        <p:txBody>
          <a:bodyPr/>
          <a:lstStyle>
            <a:lvl1pPr>
              <a:defRPr/>
            </a:lvl1pPr>
          </a:lstStyle>
          <a:p>
            <a:pPr>
              <a:defRPr/>
            </a:pPr>
            <a:fld id="{90A894D0-F096-4993-B8D1-99792D9280D8}" type="datetimeFigureOut">
              <a:rPr lang="en-US"/>
              <a:pPr>
                <a:defRPr/>
              </a:pPr>
              <a:t>10/8/2019</a:t>
            </a:fld>
            <a:endParaRPr lang="en-US"/>
          </a:p>
        </p:txBody>
      </p:sp>
      <p:sp>
        <p:nvSpPr>
          <p:cNvPr id="5" name="Місце для нижнього колонтитула 18"/>
          <p:cNvSpPr>
            <a:spLocks noGrp="1"/>
          </p:cNvSpPr>
          <p:nvPr>
            <p:ph type="ftr" sz="quarter" idx="11"/>
          </p:nvPr>
        </p:nvSpPr>
        <p:spPr/>
        <p:txBody>
          <a:bodyPr/>
          <a:lstStyle>
            <a:lvl1pPr>
              <a:defRPr/>
            </a:lvl1pPr>
          </a:lstStyle>
          <a:p>
            <a:pPr>
              <a:defRPr/>
            </a:pPr>
            <a:endParaRPr lang="ru-RU"/>
          </a:p>
        </p:txBody>
      </p:sp>
      <p:sp>
        <p:nvSpPr>
          <p:cNvPr id="6" name="Місце для номера слайда 15"/>
          <p:cNvSpPr>
            <a:spLocks noGrp="1"/>
          </p:cNvSpPr>
          <p:nvPr>
            <p:ph type="sldNum" sz="quarter" idx="12"/>
          </p:nvPr>
        </p:nvSpPr>
        <p:spPr/>
        <p:txBody>
          <a:bodyPr/>
          <a:lstStyle>
            <a:lvl1pPr>
              <a:defRPr/>
            </a:lvl1pPr>
          </a:lstStyle>
          <a:p>
            <a:pPr>
              <a:defRPr/>
            </a:pPr>
            <a:fld id="{836B3351-EE64-425E-AE36-EEC79F836E2A}"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388225" y="457200"/>
            <a:ext cx="2352675" cy="56229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330200" y="457200"/>
            <a:ext cx="6905625" cy="56229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Місце для дати 24"/>
          <p:cNvSpPr>
            <a:spLocks noGrp="1"/>
          </p:cNvSpPr>
          <p:nvPr>
            <p:ph type="dt" sz="half" idx="10"/>
          </p:nvPr>
        </p:nvSpPr>
        <p:spPr/>
        <p:txBody>
          <a:bodyPr/>
          <a:lstStyle>
            <a:lvl1pPr>
              <a:defRPr/>
            </a:lvl1pPr>
          </a:lstStyle>
          <a:p>
            <a:pPr>
              <a:defRPr/>
            </a:pPr>
            <a:fld id="{8D98A8A6-9714-4506-9409-A457B54B4F1B}" type="datetimeFigureOut">
              <a:rPr lang="en-US"/>
              <a:pPr>
                <a:defRPr/>
              </a:pPr>
              <a:t>10/8/2019</a:t>
            </a:fld>
            <a:endParaRPr lang="en-US"/>
          </a:p>
        </p:txBody>
      </p:sp>
      <p:sp>
        <p:nvSpPr>
          <p:cNvPr id="5" name="Місце для нижнього колонтитула 18"/>
          <p:cNvSpPr>
            <a:spLocks noGrp="1"/>
          </p:cNvSpPr>
          <p:nvPr>
            <p:ph type="ftr" sz="quarter" idx="11"/>
          </p:nvPr>
        </p:nvSpPr>
        <p:spPr/>
        <p:txBody>
          <a:bodyPr/>
          <a:lstStyle>
            <a:lvl1pPr>
              <a:defRPr/>
            </a:lvl1pPr>
          </a:lstStyle>
          <a:p>
            <a:pPr>
              <a:defRPr/>
            </a:pPr>
            <a:endParaRPr lang="ru-RU"/>
          </a:p>
        </p:txBody>
      </p:sp>
      <p:sp>
        <p:nvSpPr>
          <p:cNvPr id="6" name="Місце для номера слайда 15"/>
          <p:cNvSpPr>
            <a:spLocks noGrp="1"/>
          </p:cNvSpPr>
          <p:nvPr>
            <p:ph type="sldNum" sz="quarter" idx="12"/>
          </p:nvPr>
        </p:nvSpPr>
        <p:spPr/>
        <p:txBody>
          <a:bodyPr/>
          <a:lstStyle>
            <a:lvl1pPr>
              <a:defRPr/>
            </a:lvl1pPr>
          </a:lstStyle>
          <a:p>
            <a:pPr>
              <a:defRPr/>
            </a:pPr>
            <a:fld id="{2B093EA4-EA02-4023-9192-0E9C5C010E9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4" name="Пряма сполучна лінія 6"/>
          <p:cNvSpPr>
            <a:spLocks noChangeShapeType="1"/>
          </p:cNvSpPr>
          <p:nvPr/>
        </p:nvSpPr>
        <p:spPr bwMode="auto">
          <a:xfrm>
            <a:off x="557212" y="1050899"/>
            <a:ext cx="9348788"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5" name="Пряма сполучна лінія 8"/>
          <p:cNvSpPr>
            <a:spLocks noChangeShapeType="1"/>
          </p:cNvSpPr>
          <p:nvPr/>
        </p:nvSpPr>
        <p:spPr bwMode="auto">
          <a:xfrm>
            <a:off x="557212" y="1050899"/>
            <a:ext cx="9348788"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6" name="Пряма сполучна лінія 11"/>
          <p:cNvSpPr>
            <a:spLocks noChangeShapeType="1"/>
          </p:cNvSpPr>
          <p:nvPr/>
        </p:nvSpPr>
        <p:spPr bwMode="auto">
          <a:xfrm>
            <a:off x="557212" y="1057987"/>
            <a:ext cx="9348788"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22" name="Заголовок 21"/>
          <p:cNvSpPr>
            <a:spLocks noGrp="1"/>
          </p:cNvSpPr>
          <p:nvPr>
            <p:ph type="title"/>
          </p:nvPr>
        </p:nvSpPr>
        <p:spPr/>
        <p:txBody>
          <a:bodyPr/>
          <a:lstStyle/>
          <a:p>
            <a:r>
              <a:rPr lang="uk-UA" smtClean="0"/>
              <a:t>Зразок заголовка</a:t>
            </a:r>
            <a:endParaRPr lang="en-US"/>
          </a:p>
        </p:txBody>
      </p:sp>
      <p:sp>
        <p:nvSpPr>
          <p:cNvPr id="27" name="Місце для вмісту 26"/>
          <p:cNvSpPr>
            <a:spLocks noGrp="1"/>
          </p:cNvSpPr>
          <p:nvPr>
            <p:ph idx="1"/>
          </p:nvPr>
        </p:nvSpPr>
        <p:spPr/>
        <p:txBody>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7" name="Місце для дати 24"/>
          <p:cNvSpPr>
            <a:spLocks noGrp="1"/>
          </p:cNvSpPr>
          <p:nvPr>
            <p:ph type="dt" sz="half" idx="10"/>
          </p:nvPr>
        </p:nvSpPr>
        <p:spPr/>
        <p:txBody>
          <a:bodyPr/>
          <a:lstStyle>
            <a:lvl1pPr>
              <a:defRPr/>
            </a:lvl1pPr>
          </a:lstStyle>
          <a:p>
            <a:pPr>
              <a:defRPr/>
            </a:pPr>
            <a:fld id="{8B7F1BD9-0BF7-4622-893D-A1CE1CCF21DB}" type="datetimeFigureOut">
              <a:rPr lang="en-US"/>
              <a:pPr>
                <a:defRPr/>
              </a:pPr>
              <a:t>10/8/2019</a:t>
            </a:fld>
            <a:endParaRPr lang="en-US"/>
          </a:p>
        </p:txBody>
      </p:sp>
      <p:sp>
        <p:nvSpPr>
          <p:cNvPr id="8" name="Місце для нижнього колонтитула 18"/>
          <p:cNvSpPr>
            <a:spLocks noGrp="1"/>
          </p:cNvSpPr>
          <p:nvPr>
            <p:ph type="ftr" sz="quarter" idx="11"/>
          </p:nvPr>
        </p:nvSpPr>
        <p:spPr>
          <a:xfrm>
            <a:off x="3879850" y="76200"/>
            <a:ext cx="3136900" cy="288925"/>
          </a:xfrm>
        </p:spPr>
        <p:txBody>
          <a:bodyPr/>
          <a:lstStyle>
            <a:lvl1pPr>
              <a:defRPr/>
            </a:lvl1pPr>
          </a:lstStyle>
          <a:p>
            <a:pPr>
              <a:defRPr/>
            </a:pPr>
            <a:endParaRPr lang="ru-RU"/>
          </a:p>
        </p:txBody>
      </p:sp>
      <p:sp>
        <p:nvSpPr>
          <p:cNvPr id="9" name="Місце для номера слайда 15"/>
          <p:cNvSpPr>
            <a:spLocks noGrp="1"/>
          </p:cNvSpPr>
          <p:nvPr>
            <p:ph type="sldNum" sz="quarter" idx="12"/>
          </p:nvPr>
        </p:nvSpPr>
        <p:spPr>
          <a:xfrm>
            <a:off x="8915400" y="6473825"/>
            <a:ext cx="822325" cy="247650"/>
          </a:xfrm>
        </p:spPr>
        <p:txBody>
          <a:bodyPr/>
          <a:lstStyle>
            <a:lvl1pPr>
              <a:defRPr/>
            </a:lvl1pPr>
          </a:lstStyle>
          <a:p>
            <a:pPr>
              <a:defRPr/>
            </a:pPr>
            <a:fld id="{A7037ECA-21E4-404D-B2BC-8663351594C7}" type="slidenum">
              <a:rPr lang="en-US"/>
              <a:pPr>
                <a:defRPr/>
              </a:pPr>
              <a:t>‹#›</a:t>
            </a:fld>
            <a:endParaRPr lang="en-US"/>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Пряма сполучна лінія 12"/>
          <p:cNvSpPr>
            <a:spLocks noChangeShapeType="1"/>
          </p:cNvSpPr>
          <p:nvPr/>
        </p:nvSpPr>
        <p:spPr bwMode="auto">
          <a:xfrm>
            <a:off x="557212" y="3444903"/>
            <a:ext cx="9348788"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6" name="Місце для тексту 5"/>
          <p:cNvSpPr>
            <a:spLocks noGrp="1"/>
          </p:cNvSpPr>
          <p:nvPr>
            <p:ph type="body" idx="1"/>
          </p:nvPr>
        </p:nvSpPr>
        <p:spPr>
          <a:xfrm>
            <a:off x="412750" y="1676400"/>
            <a:ext cx="916305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uk-UA" smtClean="0"/>
              <a:t>Зразок тексту</a:t>
            </a:r>
          </a:p>
        </p:txBody>
      </p:sp>
      <p:sp>
        <p:nvSpPr>
          <p:cNvPr id="8" name="Заголовок 7"/>
          <p:cNvSpPr>
            <a:spLocks noGrp="1"/>
          </p:cNvSpPr>
          <p:nvPr>
            <p:ph type="title"/>
          </p:nvPr>
        </p:nvSpPr>
        <p:spPr>
          <a:xfrm>
            <a:off x="195515" y="2947086"/>
            <a:ext cx="9410700" cy="1184825"/>
          </a:xfrm>
        </p:spPr>
        <p:txBody>
          <a:bodyPr rtlCol="0" anchor="t"/>
          <a:lstStyle>
            <a:lvl1pPr algn="r">
              <a:defRPr/>
            </a:lvl1pPr>
          </a:lstStyle>
          <a:p>
            <a:r>
              <a:rPr lang="uk-UA" smtClean="0"/>
              <a:t>Зразок заголовка</a:t>
            </a:r>
            <a:endParaRPr lang="en-US"/>
          </a:p>
        </p:txBody>
      </p:sp>
      <p:sp>
        <p:nvSpPr>
          <p:cNvPr id="5" name="Місце для дати 18"/>
          <p:cNvSpPr>
            <a:spLocks noGrp="1"/>
          </p:cNvSpPr>
          <p:nvPr>
            <p:ph type="dt" sz="half" idx="10"/>
          </p:nvPr>
        </p:nvSpPr>
        <p:spPr/>
        <p:txBody>
          <a:bodyPr/>
          <a:lstStyle>
            <a:lvl1pPr>
              <a:defRPr/>
            </a:lvl1pPr>
          </a:lstStyle>
          <a:p>
            <a:pPr>
              <a:defRPr/>
            </a:pPr>
            <a:fld id="{4CBE36DC-6E06-4600-AAE8-058C3D7F6BB2}" type="datetimeFigureOut">
              <a:rPr lang="en-US"/>
              <a:pPr>
                <a:defRPr/>
              </a:pPr>
              <a:t>10/8/2019</a:t>
            </a:fld>
            <a:endParaRPr lang="en-US"/>
          </a:p>
        </p:txBody>
      </p:sp>
      <p:sp>
        <p:nvSpPr>
          <p:cNvPr id="7" name="Місце для нижнього колонтитула 10"/>
          <p:cNvSpPr>
            <a:spLocks noGrp="1"/>
          </p:cNvSpPr>
          <p:nvPr>
            <p:ph type="ftr" sz="quarter" idx="11"/>
          </p:nvPr>
        </p:nvSpPr>
        <p:spPr/>
        <p:txBody>
          <a:bodyPr/>
          <a:lstStyle>
            <a:lvl1pPr>
              <a:defRPr/>
            </a:lvl1pPr>
          </a:lstStyle>
          <a:p>
            <a:pPr>
              <a:defRPr/>
            </a:pPr>
            <a:endParaRPr lang="ru-RU"/>
          </a:p>
        </p:txBody>
      </p:sp>
      <p:sp>
        <p:nvSpPr>
          <p:cNvPr id="9" name="Місце для номера слайда 15"/>
          <p:cNvSpPr>
            <a:spLocks noGrp="1"/>
          </p:cNvSpPr>
          <p:nvPr>
            <p:ph type="sldNum" sz="quarter" idx="12"/>
          </p:nvPr>
        </p:nvSpPr>
        <p:spPr/>
        <p:txBody>
          <a:bodyPr/>
          <a:lstStyle>
            <a:lvl1pPr>
              <a:defRPr/>
            </a:lvl1pPr>
          </a:lstStyle>
          <a:p>
            <a:pPr>
              <a:defRPr/>
            </a:pPr>
            <a:fld id="{A896BF9A-71C5-4B43-9E61-813EB6862F2D}"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7" name="Пряма сполучна лінія 12"/>
          <p:cNvSpPr>
            <a:spLocks noChangeShapeType="1"/>
          </p:cNvSpPr>
          <p:nvPr/>
        </p:nvSpPr>
        <p:spPr bwMode="auto">
          <a:xfrm>
            <a:off x="557212" y="6019801"/>
            <a:ext cx="9348788"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29" name="Заголовок 28"/>
          <p:cNvSpPr>
            <a:spLocks noGrp="1"/>
          </p:cNvSpPr>
          <p:nvPr>
            <p:ph type="title"/>
          </p:nvPr>
        </p:nvSpPr>
        <p:spPr>
          <a:xfrm>
            <a:off x="330200" y="5410200"/>
            <a:ext cx="9328150" cy="882650"/>
          </a:xfrm>
        </p:spPr>
        <p:txBody>
          <a:bodyPr/>
          <a:lstStyle>
            <a:lvl1pPr>
              <a:defRPr/>
            </a:lvl1pPr>
          </a:lstStyle>
          <a:p>
            <a:r>
              <a:rPr lang="uk-UA" smtClean="0"/>
              <a:t>Зразок заголовка</a:t>
            </a:r>
            <a:endParaRPr lang="en-US"/>
          </a:p>
        </p:txBody>
      </p:sp>
      <p:sp>
        <p:nvSpPr>
          <p:cNvPr id="13" name="Місце для тексту 12"/>
          <p:cNvSpPr>
            <a:spLocks noGrp="1"/>
          </p:cNvSpPr>
          <p:nvPr>
            <p:ph type="body" idx="1"/>
          </p:nvPr>
        </p:nvSpPr>
        <p:spPr>
          <a:xfrm>
            <a:off x="304898" y="666750"/>
            <a:ext cx="4648102"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uk-UA" smtClean="0"/>
              <a:t>Зразок тексту</a:t>
            </a:r>
          </a:p>
        </p:txBody>
      </p:sp>
      <p:sp>
        <p:nvSpPr>
          <p:cNvPr id="25" name="Місце для тексту 24"/>
          <p:cNvSpPr>
            <a:spLocks noGrp="1"/>
          </p:cNvSpPr>
          <p:nvPr>
            <p:ph type="body" sz="half" idx="3"/>
          </p:nvPr>
        </p:nvSpPr>
        <p:spPr>
          <a:xfrm>
            <a:off x="5032111" y="666750"/>
            <a:ext cx="4649928"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uk-UA" smtClean="0"/>
              <a:t>Зразок тексту</a:t>
            </a:r>
          </a:p>
        </p:txBody>
      </p:sp>
      <p:sp>
        <p:nvSpPr>
          <p:cNvPr id="4" name="Місце для вмісту 3"/>
          <p:cNvSpPr>
            <a:spLocks noGrp="1"/>
          </p:cNvSpPr>
          <p:nvPr>
            <p:ph sz="quarter" idx="2"/>
          </p:nvPr>
        </p:nvSpPr>
        <p:spPr>
          <a:xfrm>
            <a:off x="304898" y="1316038"/>
            <a:ext cx="4648102" cy="3941763"/>
          </a:xfrm>
        </p:spPr>
        <p:txBody>
          <a:bodyPr/>
          <a:lstStyle>
            <a:lvl1pPr>
              <a:defRPr sz="2400"/>
            </a:lvl1pPr>
            <a:lvl2pPr>
              <a:defRPr sz="2000"/>
            </a:lvl2pPr>
            <a:lvl3pPr>
              <a:defRPr sz="1800"/>
            </a:lvl3pPr>
            <a:lvl4pPr>
              <a:defRPr sz="1600"/>
            </a:lvl4pPr>
            <a:lvl5pPr>
              <a:defRPr sz="1600"/>
            </a:lvl5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28" name="Місце для вмісту 27"/>
          <p:cNvSpPr>
            <a:spLocks noGrp="1"/>
          </p:cNvSpPr>
          <p:nvPr>
            <p:ph sz="quarter" idx="4"/>
          </p:nvPr>
        </p:nvSpPr>
        <p:spPr>
          <a:xfrm>
            <a:off x="5036124" y="1316038"/>
            <a:ext cx="4645914" cy="3941763"/>
          </a:xfrm>
        </p:spPr>
        <p:txBody>
          <a:bodyPr/>
          <a:lstStyle>
            <a:lvl1pPr>
              <a:defRPr sz="2400"/>
            </a:lvl1pPr>
            <a:lvl2pPr>
              <a:defRPr sz="2000"/>
            </a:lvl2pPr>
            <a:lvl3pPr>
              <a:defRPr sz="1800"/>
            </a:lvl3pPr>
            <a:lvl4pPr>
              <a:defRPr sz="1600"/>
            </a:lvl4pPr>
            <a:lvl5pPr>
              <a:defRPr sz="1600"/>
            </a:lvl5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8" name="Місце для дати 9"/>
          <p:cNvSpPr>
            <a:spLocks noGrp="1"/>
          </p:cNvSpPr>
          <p:nvPr>
            <p:ph type="dt" sz="half" idx="10"/>
          </p:nvPr>
        </p:nvSpPr>
        <p:spPr/>
        <p:txBody>
          <a:bodyPr/>
          <a:lstStyle>
            <a:lvl1pPr>
              <a:defRPr/>
            </a:lvl1pPr>
          </a:lstStyle>
          <a:p>
            <a:pPr>
              <a:defRPr/>
            </a:pPr>
            <a:fld id="{754E7B69-6A22-471B-A09A-88C204098E69}" type="datetimeFigureOut">
              <a:rPr lang="en-US"/>
              <a:pPr>
                <a:defRPr/>
              </a:pPr>
              <a:t>10/8/2019</a:t>
            </a:fld>
            <a:endParaRPr lang="en-US"/>
          </a:p>
        </p:txBody>
      </p:sp>
      <p:sp>
        <p:nvSpPr>
          <p:cNvPr id="9" name="Місце для нижнього колонтитула 5"/>
          <p:cNvSpPr>
            <a:spLocks noGrp="1"/>
          </p:cNvSpPr>
          <p:nvPr>
            <p:ph type="ftr" sz="quarter" idx="11"/>
          </p:nvPr>
        </p:nvSpPr>
        <p:spPr/>
        <p:txBody>
          <a:bodyPr/>
          <a:lstStyle>
            <a:lvl1pPr>
              <a:defRPr/>
            </a:lvl1pPr>
          </a:lstStyle>
          <a:p>
            <a:pPr>
              <a:defRPr/>
            </a:pPr>
            <a:endParaRPr lang="ru-RU"/>
          </a:p>
        </p:txBody>
      </p:sp>
      <p:sp>
        <p:nvSpPr>
          <p:cNvPr id="10" name="Місце для номера слайда 6"/>
          <p:cNvSpPr>
            <a:spLocks noGrp="1"/>
          </p:cNvSpPr>
          <p:nvPr>
            <p:ph type="sldNum" sz="quarter" idx="12"/>
          </p:nvPr>
        </p:nvSpPr>
        <p:spPr>
          <a:xfrm>
            <a:off x="8915400" y="6477000"/>
            <a:ext cx="825500" cy="247650"/>
          </a:xfrm>
        </p:spPr>
        <p:txBody>
          <a:bodyPr/>
          <a:lstStyle>
            <a:lvl1pPr>
              <a:defRPr/>
            </a:lvl1pPr>
          </a:lstStyle>
          <a:p>
            <a:pPr>
              <a:defRPr/>
            </a:pPr>
            <a:fld id="{6540A454-DB13-45C4-93B9-733D07BCAC00}" type="slidenum">
              <a:rPr lang="en-US"/>
              <a:pPr>
                <a:defRPr/>
              </a:pPr>
              <a:t>‹#›</a:t>
            </a:fld>
            <a:endParaRPr lang="en-US"/>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5" name="Пряма сполучна лінія 12"/>
          <p:cNvSpPr>
            <a:spLocks noChangeShapeType="1"/>
          </p:cNvSpPr>
          <p:nvPr/>
        </p:nvSpPr>
        <p:spPr bwMode="auto">
          <a:xfrm>
            <a:off x="557212" y="5849118"/>
            <a:ext cx="9348788"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12" name="Заголовок 11"/>
          <p:cNvSpPr>
            <a:spLocks noGrp="1"/>
          </p:cNvSpPr>
          <p:nvPr>
            <p:ph type="title"/>
          </p:nvPr>
        </p:nvSpPr>
        <p:spPr>
          <a:xfrm>
            <a:off x="495300" y="5486400"/>
            <a:ext cx="9163050" cy="520700"/>
          </a:xfrm>
        </p:spPr>
        <p:txBody>
          <a:bodyPr/>
          <a:lstStyle>
            <a:lvl1pPr algn="l">
              <a:buNone/>
              <a:defRPr sz="2000" b="1"/>
            </a:lvl1pPr>
          </a:lstStyle>
          <a:p>
            <a:r>
              <a:rPr lang="uk-UA" smtClean="0"/>
              <a:t>Зразок заголовка</a:t>
            </a:r>
            <a:endParaRPr lang="en-US"/>
          </a:p>
        </p:txBody>
      </p:sp>
      <p:sp>
        <p:nvSpPr>
          <p:cNvPr id="26" name="Місце для тексту 25"/>
          <p:cNvSpPr>
            <a:spLocks noGrp="1"/>
          </p:cNvSpPr>
          <p:nvPr>
            <p:ph type="body" idx="2"/>
          </p:nvPr>
        </p:nvSpPr>
        <p:spPr>
          <a:xfrm>
            <a:off x="495300" y="609600"/>
            <a:ext cx="3259006"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uk-UA" smtClean="0"/>
              <a:t>Зразок тексту</a:t>
            </a:r>
          </a:p>
        </p:txBody>
      </p:sp>
      <p:sp>
        <p:nvSpPr>
          <p:cNvPr id="14" name="Місце для вмісту 13"/>
          <p:cNvSpPr>
            <a:spLocks noGrp="1"/>
          </p:cNvSpPr>
          <p:nvPr>
            <p:ph sz="half" idx="1"/>
          </p:nvPr>
        </p:nvSpPr>
        <p:spPr>
          <a:xfrm>
            <a:off x="3872971" y="609600"/>
            <a:ext cx="5785379" cy="4800600"/>
          </a:xfrm>
        </p:spPr>
        <p:txBody>
          <a:bodyPr/>
          <a:lstStyle>
            <a:lvl1pPr>
              <a:defRPr sz="3200"/>
            </a:lvl1pPr>
            <a:lvl2pPr>
              <a:defRPr sz="2800"/>
            </a:lvl2pPr>
            <a:lvl3pPr>
              <a:defRPr sz="2400"/>
            </a:lvl3pPr>
            <a:lvl4pPr>
              <a:defRPr sz="2000"/>
            </a:lvl4pPr>
            <a:lvl5pPr>
              <a:defRPr sz="2000"/>
            </a:lvl5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6" name="Місце для дати 24"/>
          <p:cNvSpPr>
            <a:spLocks noGrp="1"/>
          </p:cNvSpPr>
          <p:nvPr>
            <p:ph type="dt" sz="half" idx="10"/>
          </p:nvPr>
        </p:nvSpPr>
        <p:spPr/>
        <p:txBody>
          <a:bodyPr/>
          <a:lstStyle>
            <a:lvl1pPr>
              <a:defRPr/>
            </a:lvl1pPr>
          </a:lstStyle>
          <a:p>
            <a:pPr>
              <a:defRPr/>
            </a:pPr>
            <a:fld id="{2902D894-3BBA-4D1D-BC80-7FEBE42C5CEB}" type="datetimeFigureOut">
              <a:rPr lang="en-US"/>
              <a:pPr>
                <a:defRPr/>
              </a:pPr>
              <a:t>10/8/2019</a:t>
            </a:fld>
            <a:endParaRPr lang="en-US"/>
          </a:p>
        </p:txBody>
      </p:sp>
      <p:sp>
        <p:nvSpPr>
          <p:cNvPr id="7" name="Місце для нижнього колонтитула 28"/>
          <p:cNvSpPr>
            <a:spLocks noGrp="1"/>
          </p:cNvSpPr>
          <p:nvPr>
            <p:ph type="ftr" sz="quarter" idx="11"/>
          </p:nvPr>
        </p:nvSpPr>
        <p:spPr/>
        <p:txBody>
          <a:bodyPr/>
          <a:lstStyle>
            <a:lvl1pPr>
              <a:defRPr/>
            </a:lvl1pPr>
          </a:lstStyle>
          <a:p>
            <a:pPr>
              <a:defRPr/>
            </a:pPr>
            <a:endParaRPr lang="ru-RU"/>
          </a:p>
        </p:txBody>
      </p:sp>
      <p:sp>
        <p:nvSpPr>
          <p:cNvPr id="8" name="Місце для номера слайда 6"/>
          <p:cNvSpPr>
            <a:spLocks noGrp="1"/>
          </p:cNvSpPr>
          <p:nvPr>
            <p:ph type="sldNum" sz="quarter" idx="12"/>
          </p:nvPr>
        </p:nvSpPr>
        <p:spPr/>
        <p:txBody>
          <a:bodyPr/>
          <a:lstStyle>
            <a:lvl1pPr>
              <a:defRPr/>
            </a:lvl1pPr>
          </a:lstStyle>
          <a:p>
            <a:pPr>
              <a:defRPr/>
            </a:pPr>
            <a:fld id="{BDBB4ED0-2E74-4A82-A445-A0DA1BD6EF70}" type="slidenum">
              <a:rPr lang="en-US"/>
              <a:pPr>
                <a:defRPr/>
              </a:pPr>
              <a:t>‹#›</a:t>
            </a:fld>
            <a:endParaRPr lang="en-US"/>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13" name="Місце для зображення 12"/>
          <p:cNvSpPr>
            <a:spLocks noGrp="1"/>
          </p:cNvSpPr>
          <p:nvPr>
            <p:ph type="pic" idx="1"/>
          </p:nvPr>
        </p:nvSpPr>
        <p:spPr>
          <a:xfrm>
            <a:off x="3797300" y="616634"/>
            <a:ext cx="54483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uk-UA" noProof="0" smtClean="0"/>
              <a:t>Клацніть піктограму, щоб додати зображення</a:t>
            </a:r>
            <a:endParaRPr lang="en-US" noProof="0" dirty="0"/>
          </a:p>
        </p:txBody>
      </p:sp>
      <p:sp>
        <p:nvSpPr>
          <p:cNvPr id="17" name="Заголовок 16"/>
          <p:cNvSpPr>
            <a:spLocks noGrp="1"/>
          </p:cNvSpPr>
          <p:nvPr>
            <p:ph type="title"/>
          </p:nvPr>
        </p:nvSpPr>
        <p:spPr>
          <a:xfrm>
            <a:off x="412750" y="4993760"/>
            <a:ext cx="6356350" cy="522288"/>
          </a:xfrm>
        </p:spPr>
        <p:txBody>
          <a:bodyPr/>
          <a:lstStyle>
            <a:lvl1pPr algn="l">
              <a:buNone/>
              <a:defRPr sz="2000" b="1"/>
            </a:lvl1pPr>
          </a:lstStyle>
          <a:p>
            <a:r>
              <a:rPr lang="uk-UA" smtClean="0"/>
              <a:t>Зразок заголовка</a:t>
            </a:r>
            <a:endParaRPr lang="en-US"/>
          </a:p>
        </p:txBody>
      </p:sp>
      <p:sp>
        <p:nvSpPr>
          <p:cNvPr id="26" name="Місце для тексту 25"/>
          <p:cNvSpPr>
            <a:spLocks noGrp="1"/>
          </p:cNvSpPr>
          <p:nvPr>
            <p:ph type="body" sz="half" idx="2"/>
          </p:nvPr>
        </p:nvSpPr>
        <p:spPr>
          <a:xfrm>
            <a:off x="412750" y="5533218"/>
            <a:ext cx="635635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uk-UA" smtClean="0"/>
              <a:t>Зразок тексту</a:t>
            </a:r>
          </a:p>
        </p:txBody>
      </p:sp>
      <p:sp>
        <p:nvSpPr>
          <p:cNvPr id="5" name="Місце для дати 3"/>
          <p:cNvSpPr>
            <a:spLocks noGrp="1"/>
          </p:cNvSpPr>
          <p:nvPr>
            <p:ph type="dt" sz="half" idx="10"/>
          </p:nvPr>
        </p:nvSpPr>
        <p:spPr/>
        <p:txBody>
          <a:bodyPr/>
          <a:lstStyle>
            <a:lvl1pPr>
              <a:defRPr/>
            </a:lvl1pPr>
          </a:lstStyle>
          <a:p>
            <a:pPr>
              <a:defRPr/>
            </a:pPr>
            <a:fld id="{3AF5E334-5D6E-4D67-9A7C-628E2446D149}" type="datetimeFigureOut">
              <a:rPr lang="en-US"/>
              <a:pPr>
                <a:defRPr/>
              </a:pPr>
              <a:t>10/8/2019</a:t>
            </a:fld>
            <a:endParaRPr lang="en-US"/>
          </a:p>
        </p:txBody>
      </p:sp>
      <p:sp>
        <p:nvSpPr>
          <p:cNvPr id="6" name="Місце для нижнього колонтитула 4"/>
          <p:cNvSpPr>
            <a:spLocks noGrp="1"/>
          </p:cNvSpPr>
          <p:nvPr>
            <p:ph type="ftr" sz="quarter" idx="11"/>
          </p:nvPr>
        </p:nvSpPr>
        <p:spPr/>
        <p:txBody>
          <a:bodyPr/>
          <a:lstStyle>
            <a:lvl1pPr>
              <a:defRPr/>
            </a:lvl1pPr>
          </a:lstStyle>
          <a:p>
            <a:pPr>
              <a:defRPr/>
            </a:pPr>
            <a:endParaRPr lang="ru-RU"/>
          </a:p>
        </p:txBody>
      </p:sp>
      <p:sp>
        <p:nvSpPr>
          <p:cNvPr id="7" name="Місце для номера слайда 5"/>
          <p:cNvSpPr>
            <a:spLocks noGrp="1"/>
          </p:cNvSpPr>
          <p:nvPr>
            <p:ph type="sldNum" sz="quarter" idx="12"/>
          </p:nvPr>
        </p:nvSpPr>
        <p:spPr/>
        <p:txBody>
          <a:bodyPr/>
          <a:lstStyle>
            <a:lvl1pPr>
              <a:defRPr/>
            </a:lvl1pPr>
          </a:lstStyle>
          <a:p>
            <a:pPr>
              <a:defRPr/>
            </a:pPr>
            <a:fld id="{77B827DE-6083-4F39-A2A5-10071A9505F1}" type="slidenum">
              <a:rPr lang="en-US"/>
              <a:pPr>
                <a:defRPr/>
              </a:pPr>
              <a:t>‹#›</a:t>
            </a:fld>
            <a:endParaRPr lang="en-US"/>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7429500" y="549277"/>
            <a:ext cx="1981200" cy="5851525"/>
          </a:xfrm>
        </p:spPr>
        <p:txBody>
          <a:bodyPr vert="eaVert"/>
          <a:lstStyle/>
          <a:p>
            <a:r>
              <a:rPr lang="uk-UA" smtClean="0"/>
              <a:t>Зразок заголовка</a:t>
            </a:r>
            <a:endParaRPr lang="en-US"/>
          </a:p>
        </p:txBody>
      </p:sp>
      <p:sp>
        <p:nvSpPr>
          <p:cNvPr id="3" name="Місце для вертикального тексту 2"/>
          <p:cNvSpPr>
            <a:spLocks noGrp="1"/>
          </p:cNvSpPr>
          <p:nvPr>
            <p:ph type="body" orient="vert" idx="1"/>
          </p:nvPr>
        </p:nvSpPr>
        <p:spPr>
          <a:xfrm>
            <a:off x="495300" y="549277"/>
            <a:ext cx="6769100" cy="5851525"/>
          </a:xfrm>
        </p:spPr>
        <p:txBody>
          <a:bodyPr vert="eaVert"/>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4" name="Місце для дати 3"/>
          <p:cNvSpPr>
            <a:spLocks noGrp="1"/>
          </p:cNvSpPr>
          <p:nvPr>
            <p:ph type="dt" sz="half" idx="10"/>
          </p:nvPr>
        </p:nvSpPr>
        <p:spPr/>
        <p:txBody>
          <a:bodyPr/>
          <a:lstStyle>
            <a:lvl1pPr>
              <a:defRPr/>
            </a:lvl1pPr>
          </a:lstStyle>
          <a:p>
            <a:pPr>
              <a:defRPr/>
            </a:pPr>
            <a:fld id="{23A7EA89-EF67-4E85-A509-E4F7FC44C542}" type="datetimeFigureOut">
              <a:rPr lang="en-US"/>
              <a:pPr>
                <a:defRPr/>
              </a:pPr>
              <a:t>10/8/2019</a:t>
            </a:fld>
            <a:endParaRPr lang="en-US"/>
          </a:p>
        </p:txBody>
      </p:sp>
      <p:sp>
        <p:nvSpPr>
          <p:cNvPr id="5" name="Місце для нижнього колонтитула 4"/>
          <p:cNvSpPr>
            <a:spLocks noGrp="1"/>
          </p:cNvSpPr>
          <p:nvPr>
            <p:ph type="ftr" sz="quarter" idx="11"/>
          </p:nvPr>
        </p:nvSpPr>
        <p:spPr/>
        <p:txBody>
          <a:bodyPr/>
          <a:lstStyle>
            <a:lvl1pPr>
              <a:defRPr/>
            </a:lvl1pPr>
          </a:lstStyle>
          <a:p>
            <a:pPr>
              <a:defRPr/>
            </a:pPr>
            <a:endParaRPr lang="ru-RU"/>
          </a:p>
        </p:txBody>
      </p:sp>
      <p:sp>
        <p:nvSpPr>
          <p:cNvPr id="6" name="Місце для номера слайда 5"/>
          <p:cNvSpPr>
            <a:spLocks noGrp="1"/>
          </p:cNvSpPr>
          <p:nvPr>
            <p:ph type="sldNum" sz="quarter" idx="12"/>
          </p:nvPr>
        </p:nvSpPr>
        <p:spPr/>
        <p:txBody>
          <a:bodyPr/>
          <a:lstStyle>
            <a:lvl1pPr>
              <a:defRPr/>
            </a:lvl1pPr>
          </a:lstStyle>
          <a:p>
            <a:pPr>
              <a:defRPr/>
            </a:pPr>
            <a:fld id="{6F34AD45-CA57-4E5E-85C7-CFC113B23AA5}" type="slidenum">
              <a:rPr lang="en-US"/>
              <a:pPr>
                <a:defRPr/>
              </a:pPr>
              <a:t>‹#›</a:t>
            </a:fld>
            <a:endParaRPr lang="en-US"/>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42950" y="2130425"/>
            <a:ext cx="84201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Місце для дати 24"/>
          <p:cNvSpPr>
            <a:spLocks noGrp="1"/>
          </p:cNvSpPr>
          <p:nvPr>
            <p:ph type="dt" sz="half" idx="10"/>
          </p:nvPr>
        </p:nvSpPr>
        <p:spPr/>
        <p:txBody>
          <a:bodyPr/>
          <a:lstStyle>
            <a:lvl1pPr>
              <a:defRPr/>
            </a:lvl1pPr>
          </a:lstStyle>
          <a:p>
            <a:pPr>
              <a:defRPr/>
            </a:pPr>
            <a:fld id="{B1DAE49D-D1C6-41CD-9503-1E73D26F5F33}" type="datetimeFigureOut">
              <a:rPr lang="en-US"/>
              <a:pPr>
                <a:defRPr/>
              </a:pPr>
              <a:t>10/8/2019</a:t>
            </a:fld>
            <a:endParaRPr lang="en-US"/>
          </a:p>
        </p:txBody>
      </p:sp>
      <p:sp>
        <p:nvSpPr>
          <p:cNvPr id="5" name="Місце для нижнього колонтитула 18"/>
          <p:cNvSpPr>
            <a:spLocks noGrp="1"/>
          </p:cNvSpPr>
          <p:nvPr>
            <p:ph type="ftr" sz="quarter" idx="11"/>
          </p:nvPr>
        </p:nvSpPr>
        <p:spPr/>
        <p:txBody>
          <a:bodyPr/>
          <a:lstStyle>
            <a:lvl1pPr>
              <a:defRPr/>
            </a:lvl1pPr>
          </a:lstStyle>
          <a:p>
            <a:pPr>
              <a:defRPr/>
            </a:pPr>
            <a:endParaRPr lang="ru-RU"/>
          </a:p>
        </p:txBody>
      </p:sp>
      <p:sp>
        <p:nvSpPr>
          <p:cNvPr id="6" name="Місце для номера слайда 15"/>
          <p:cNvSpPr>
            <a:spLocks noGrp="1"/>
          </p:cNvSpPr>
          <p:nvPr>
            <p:ph type="sldNum" sz="quarter" idx="12"/>
          </p:nvPr>
        </p:nvSpPr>
        <p:spPr/>
        <p:txBody>
          <a:bodyPr/>
          <a:lstStyle>
            <a:lvl1pPr>
              <a:defRPr/>
            </a:lvl1pPr>
          </a:lstStyle>
          <a:p>
            <a:pPr>
              <a:defRPr/>
            </a:pPr>
            <a:fld id="{3771A27E-41CF-4E3F-8AB2-2FE0BC9420C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Місце для дати 24"/>
          <p:cNvSpPr>
            <a:spLocks noGrp="1"/>
          </p:cNvSpPr>
          <p:nvPr>
            <p:ph type="dt" sz="half" idx="10"/>
          </p:nvPr>
        </p:nvSpPr>
        <p:spPr/>
        <p:txBody>
          <a:bodyPr/>
          <a:lstStyle>
            <a:lvl1pPr>
              <a:defRPr/>
            </a:lvl1pPr>
          </a:lstStyle>
          <a:p>
            <a:pPr>
              <a:defRPr/>
            </a:pPr>
            <a:fld id="{E05A5DE0-2FDD-4A57-A389-A8EA9060A5BF}" type="datetimeFigureOut">
              <a:rPr lang="en-US"/>
              <a:pPr>
                <a:defRPr/>
              </a:pPr>
              <a:t>10/8/2019</a:t>
            </a:fld>
            <a:endParaRPr lang="en-US"/>
          </a:p>
        </p:txBody>
      </p:sp>
      <p:sp>
        <p:nvSpPr>
          <p:cNvPr id="5" name="Місце для нижнього колонтитула 18"/>
          <p:cNvSpPr>
            <a:spLocks noGrp="1"/>
          </p:cNvSpPr>
          <p:nvPr>
            <p:ph type="ftr" sz="quarter" idx="11"/>
          </p:nvPr>
        </p:nvSpPr>
        <p:spPr/>
        <p:txBody>
          <a:bodyPr/>
          <a:lstStyle>
            <a:lvl1pPr>
              <a:defRPr/>
            </a:lvl1pPr>
          </a:lstStyle>
          <a:p>
            <a:pPr>
              <a:defRPr/>
            </a:pPr>
            <a:endParaRPr lang="ru-RU"/>
          </a:p>
        </p:txBody>
      </p:sp>
      <p:sp>
        <p:nvSpPr>
          <p:cNvPr id="6" name="Місце для номера слайда 15"/>
          <p:cNvSpPr>
            <a:spLocks noGrp="1"/>
          </p:cNvSpPr>
          <p:nvPr>
            <p:ph type="sldNum" sz="quarter" idx="12"/>
          </p:nvPr>
        </p:nvSpPr>
        <p:spPr/>
        <p:txBody>
          <a:bodyPr/>
          <a:lstStyle>
            <a:lvl1pPr>
              <a:defRPr/>
            </a:lvl1pPr>
          </a:lstStyle>
          <a:p>
            <a:pPr>
              <a:defRPr/>
            </a:pPr>
            <a:fld id="{B43EFEF8-F5C6-4C55-82FD-323D55ED00D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13" Type="http://schemas.openxmlformats.org/officeDocument/2006/relationships/image" Target="../media/image5.jpeg"/><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9" cstate="print"/>
          <a:srcRect/>
          <a:stretch>
            <a:fillRect/>
          </a:stretch>
        </a:blipFill>
        <a:effectLst/>
      </p:bgPr>
    </p:bg>
    <p:spTree>
      <p:nvGrpSpPr>
        <p:cNvPr id="1" name=""/>
        <p:cNvGrpSpPr/>
        <p:nvPr/>
      </p:nvGrpSpPr>
      <p:grpSpPr>
        <a:xfrm>
          <a:off x="0" y="0"/>
          <a:ext cx="0" cy="0"/>
          <a:chOff x="0" y="0"/>
          <a:chExt cx="0" cy="0"/>
        </a:xfrm>
      </p:grpSpPr>
      <p:sp>
        <p:nvSpPr>
          <p:cNvPr id="1026" name="Місце для тексту 7"/>
          <p:cNvSpPr>
            <a:spLocks noGrp="1"/>
          </p:cNvSpPr>
          <p:nvPr>
            <p:ph type="body" idx="1"/>
          </p:nvPr>
        </p:nvSpPr>
        <p:spPr bwMode="auto">
          <a:xfrm>
            <a:off x="330200" y="1554163"/>
            <a:ext cx="94107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smtClean="0"/>
          </a:p>
        </p:txBody>
      </p:sp>
      <p:sp>
        <p:nvSpPr>
          <p:cNvPr id="10" name="Місце для заголовка 9"/>
          <p:cNvSpPr>
            <a:spLocks noGrp="1"/>
          </p:cNvSpPr>
          <p:nvPr>
            <p:ph type="title"/>
          </p:nvPr>
        </p:nvSpPr>
        <p:spPr>
          <a:xfrm>
            <a:off x="330200" y="457200"/>
            <a:ext cx="9410700" cy="838200"/>
          </a:xfrm>
          <a:prstGeom prst="rect">
            <a:avLst/>
          </a:prstGeom>
        </p:spPr>
        <p:txBody>
          <a:bodyPr vert="horz" anchor="ctr">
            <a:normAutofit/>
          </a:bodyPr>
          <a:lstStyle/>
          <a:p>
            <a:r>
              <a:rPr lang="uk-UA" smtClean="0"/>
              <a:t>Зразок заголовка</a:t>
            </a:r>
            <a:endParaRPr lang="en-US"/>
          </a:p>
        </p:txBody>
      </p:sp>
      <p:sp>
        <p:nvSpPr>
          <p:cNvPr id="13" name="Місце для дати 3"/>
          <p:cNvSpPr>
            <a:spLocks noGrp="1"/>
          </p:cNvSpPr>
          <p:nvPr>
            <p:ph type="dt" sz="half" idx="2"/>
          </p:nvPr>
        </p:nvSpPr>
        <p:spPr>
          <a:xfrm>
            <a:off x="7016750" y="76200"/>
            <a:ext cx="2724150" cy="288925"/>
          </a:xfrm>
          <a:prstGeom prst="rect">
            <a:avLst/>
          </a:prstGeom>
        </p:spPr>
        <p:txBody>
          <a:bodyPr vert="horz"/>
          <a:lstStyle>
            <a:lvl1pPr>
              <a:defRPr sz="1200">
                <a:solidFill>
                  <a:schemeClr val="accent1">
                    <a:shade val="75000"/>
                  </a:schemeClr>
                </a:solidFill>
              </a:defRPr>
            </a:lvl1pPr>
          </a:lstStyle>
          <a:p>
            <a:pPr>
              <a:defRPr/>
            </a:pPr>
            <a:fld id="{C05CC3BE-F561-4E7D-8553-07DF86787A71}" type="datetimeFigureOut">
              <a:rPr lang="en-US"/>
              <a:pPr>
                <a:defRPr/>
              </a:pPr>
              <a:t>10/8/2019</a:t>
            </a:fld>
            <a:endParaRPr lang="en-US"/>
          </a:p>
        </p:txBody>
      </p:sp>
      <p:sp>
        <p:nvSpPr>
          <p:cNvPr id="14" name="Місце для нижнього колонтитула 4"/>
          <p:cNvSpPr>
            <a:spLocks noGrp="1"/>
          </p:cNvSpPr>
          <p:nvPr>
            <p:ph type="ftr" sz="quarter" idx="3"/>
          </p:nvPr>
        </p:nvSpPr>
        <p:spPr>
          <a:xfrm>
            <a:off x="3384550" y="76200"/>
            <a:ext cx="3632200" cy="288925"/>
          </a:xfrm>
          <a:prstGeom prst="rect">
            <a:avLst/>
          </a:prstGeom>
        </p:spPr>
        <p:txBody>
          <a:bodyPr vert="horz"/>
          <a:lstStyle>
            <a:lvl1pPr algn="r">
              <a:defRPr sz="1200">
                <a:solidFill>
                  <a:schemeClr val="accent1">
                    <a:shade val="75000"/>
                  </a:schemeClr>
                </a:solidFill>
              </a:defRPr>
            </a:lvl1pPr>
          </a:lstStyle>
          <a:p>
            <a:pPr>
              <a:defRPr/>
            </a:pPr>
            <a:endParaRPr lang="ru-RU"/>
          </a:p>
        </p:txBody>
      </p:sp>
      <p:sp>
        <p:nvSpPr>
          <p:cNvPr id="15" name="Місце для номера слайда 5"/>
          <p:cNvSpPr>
            <a:spLocks noGrp="1"/>
          </p:cNvSpPr>
          <p:nvPr>
            <p:ph type="sldNum" sz="quarter" idx="4"/>
          </p:nvPr>
        </p:nvSpPr>
        <p:spPr>
          <a:xfrm>
            <a:off x="8915400" y="6477000"/>
            <a:ext cx="825500" cy="244475"/>
          </a:xfrm>
          <a:prstGeom prst="rect">
            <a:avLst/>
          </a:prstGeom>
        </p:spPr>
        <p:txBody>
          <a:bodyPr vert="horz"/>
          <a:lstStyle>
            <a:lvl1pPr algn="r">
              <a:defRPr sz="1200">
                <a:solidFill>
                  <a:schemeClr val="accent1">
                    <a:shade val="75000"/>
                  </a:schemeClr>
                </a:solidFill>
              </a:defRPr>
            </a:lvl1pPr>
          </a:lstStyle>
          <a:p>
            <a:pPr>
              <a:defRPr/>
            </a:pPr>
            <a:fld id="{3C2EAA30-F3C4-42BC-B899-7ED5E3F6992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165" r:id="rId1"/>
    <p:sldLayoutId id="2147484166" r:id="rId2"/>
    <p:sldLayoutId id="2147484167" r:id="rId3"/>
    <p:sldLayoutId id="2147484168" r:id="rId4"/>
    <p:sldLayoutId id="2147484169" r:id="rId5"/>
    <p:sldLayoutId id="2147484152" r:id="rId6"/>
    <p:sldLayoutId id="2147484153" r:id="rId7"/>
  </p:sldLayoutIdLst>
  <p:hf hdr="0" ftr="0" dt="0"/>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Arial" charset="0"/>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itchFamily="18" charset="2"/>
        <a:buChar char=""/>
        <a:defRPr sz="3200" kern="1200">
          <a:solidFill>
            <a:schemeClr val="tx2"/>
          </a:solidFill>
          <a:latin typeface="Arial" charset="0"/>
          <a:ea typeface="+mn-ea"/>
          <a:cs typeface="+mn-cs"/>
        </a:defRPr>
      </a:lvl1pPr>
      <a:lvl2pPr marL="742950" indent="-285750" algn="l" rtl="0" eaLnBrk="0" fontAlgn="base" hangingPunct="0">
        <a:spcBef>
          <a:spcPct val="20000"/>
        </a:spcBef>
        <a:spcAft>
          <a:spcPct val="0"/>
        </a:spcAft>
        <a:buClr>
          <a:schemeClr val="accent1"/>
        </a:buClr>
        <a:buSzPct val="70000"/>
        <a:buFont typeface="Wingdings 2" pitchFamily="18" charset="2"/>
        <a:buChar char=""/>
        <a:defRPr sz="2800" kern="1200">
          <a:solidFill>
            <a:schemeClr val="tx2"/>
          </a:solidFill>
          <a:latin typeface="Arial" charset="0"/>
          <a:ea typeface="+mn-ea"/>
          <a:cs typeface="+mn-cs"/>
        </a:defRPr>
      </a:lvl2pPr>
      <a:lvl3pPr marL="1143000" indent="-228600" algn="l" rtl="0" eaLnBrk="0" fontAlgn="base" hangingPunct="0">
        <a:spcBef>
          <a:spcPct val="20000"/>
        </a:spcBef>
        <a:spcAft>
          <a:spcPct val="0"/>
        </a:spcAft>
        <a:buClr>
          <a:schemeClr val="accent1"/>
        </a:buClr>
        <a:buSzPct val="70000"/>
        <a:buFont typeface="Wingdings 2" pitchFamily="18" charset="2"/>
        <a:buChar char=""/>
        <a:defRPr sz="2400" kern="1200">
          <a:solidFill>
            <a:schemeClr val="tx2"/>
          </a:solidFill>
          <a:latin typeface="Arial" charset="0"/>
          <a:ea typeface="+mn-ea"/>
          <a:cs typeface="+mn-cs"/>
        </a:defRPr>
      </a:lvl3pPr>
      <a:lvl4pPr marL="1600200" indent="-228600" algn="l" rtl="0" eaLnBrk="0" fontAlgn="base" hangingPunct="0">
        <a:spcBef>
          <a:spcPct val="20000"/>
        </a:spcBef>
        <a:spcAft>
          <a:spcPct val="0"/>
        </a:spcAft>
        <a:buClr>
          <a:schemeClr val="accent1"/>
        </a:buClr>
        <a:buSzPct val="70000"/>
        <a:buFont typeface="Wingdings 2" pitchFamily="18" charset="2"/>
        <a:buChar char=""/>
        <a:defRPr sz="2000" kern="1200">
          <a:solidFill>
            <a:schemeClr val="tx2"/>
          </a:solidFill>
          <a:latin typeface="Arial" charset="0"/>
          <a:ea typeface="+mn-ea"/>
          <a:cs typeface="+mn-cs"/>
        </a:defRPr>
      </a:lvl4pPr>
      <a:lvl5pPr marL="2057400" indent="-228600" algn="l" rtl="0" eaLnBrk="0" fontAlgn="base" hangingPunct="0">
        <a:spcBef>
          <a:spcPct val="20000"/>
        </a:spcBef>
        <a:spcAft>
          <a:spcPct val="0"/>
        </a:spcAft>
        <a:buClr>
          <a:schemeClr val="accent1"/>
        </a:buClr>
        <a:buSzPct val="60000"/>
        <a:buFont typeface="Wingdings 2" pitchFamily="18" charset="2"/>
        <a:buChar char=""/>
        <a:defRPr sz="2000" kern="1200">
          <a:solidFill>
            <a:schemeClr val="tx2"/>
          </a:solidFill>
          <a:latin typeface="Arial" charset="0"/>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7" name="Пряма сполучна лінія 6"/>
          <p:cNvSpPr>
            <a:spLocks noChangeShapeType="1"/>
          </p:cNvSpPr>
          <p:nvPr/>
        </p:nvSpPr>
        <p:spPr bwMode="auto">
          <a:xfrm>
            <a:off x="557212" y="1050899"/>
            <a:ext cx="9348788"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8" name="Пряма сполучна лінія 8"/>
          <p:cNvSpPr>
            <a:spLocks noChangeShapeType="1"/>
          </p:cNvSpPr>
          <p:nvPr/>
        </p:nvSpPr>
        <p:spPr bwMode="auto">
          <a:xfrm>
            <a:off x="557212" y="1050899"/>
            <a:ext cx="9348788"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9" name="Пряма сполучна лінія 11"/>
          <p:cNvSpPr>
            <a:spLocks noChangeShapeType="1"/>
          </p:cNvSpPr>
          <p:nvPr/>
        </p:nvSpPr>
        <p:spPr bwMode="auto">
          <a:xfrm>
            <a:off x="557212" y="1057987"/>
            <a:ext cx="9348788"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2059" name="Місце для тексту 7"/>
          <p:cNvSpPr>
            <a:spLocks noGrp="1"/>
          </p:cNvSpPr>
          <p:nvPr>
            <p:ph type="body" idx="1"/>
          </p:nvPr>
        </p:nvSpPr>
        <p:spPr bwMode="auto">
          <a:xfrm>
            <a:off x="330200" y="1554163"/>
            <a:ext cx="94107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smtClean="0"/>
          </a:p>
        </p:txBody>
      </p:sp>
      <p:sp>
        <p:nvSpPr>
          <p:cNvPr id="2060" name="Місце для заголовка 9"/>
          <p:cNvSpPr>
            <a:spLocks noGrp="1"/>
          </p:cNvSpPr>
          <p:nvPr>
            <p:ph type="title"/>
          </p:nvPr>
        </p:nvSpPr>
        <p:spPr bwMode="auto">
          <a:xfrm>
            <a:off x="330200" y="457200"/>
            <a:ext cx="94107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uk-UA" smtClean="0"/>
              <a:t>Зразок заголовка</a:t>
            </a:r>
            <a:endParaRPr lang="en-US" smtClean="0"/>
          </a:p>
        </p:txBody>
      </p:sp>
      <p:sp>
        <p:nvSpPr>
          <p:cNvPr id="11" name="Місце для дати 24"/>
          <p:cNvSpPr>
            <a:spLocks noGrp="1"/>
          </p:cNvSpPr>
          <p:nvPr>
            <p:ph type="dt" sz="half" idx="2"/>
          </p:nvPr>
        </p:nvSpPr>
        <p:spPr>
          <a:xfrm>
            <a:off x="7016750" y="76200"/>
            <a:ext cx="2724150" cy="288925"/>
          </a:xfrm>
          <a:prstGeom prst="rect">
            <a:avLst/>
          </a:prstGeom>
        </p:spPr>
        <p:txBody>
          <a:bodyPr vert="horz"/>
          <a:lstStyle>
            <a:lvl1pPr>
              <a:defRPr sz="1200">
                <a:solidFill>
                  <a:schemeClr val="accent1">
                    <a:shade val="75000"/>
                  </a:schemeClr>
                </a:solidFill>
              </a:defRPr>
            </a:lvl1pPr>
          </a:lstStyle>
          <a:p>
            <a:pPr>
              <a:defRPr/>
            </a:pPr>
            <a:fld id="{AB9DEC6C-DB81-4161-8BC0-AD494522BB8B}" type="datetimeFigureOut">
              <a:rPr lang="en-US"/>
              <a:pPr>
                <a:defRPr/>
              </a:pPr>
              <a:t>10/8/2019</a:t>
            </a:fld>
            <a:endParaRPr lang="en-US"/>
          </a:p>
        </p:txBody>
      </p:sp>
      <p:sp>
        <p:nvSpPr>
          <p:cNvPr id="12" name="Місце для нижнього колонтитула 18"/>
          <p:cNvSpPr>
            <a:spLocks noGrp="1"/>
          </p:cNvSpPr>
          <p:nvPr>
            <p:ph type="ftr" sz="quarter" idx="3"/>
          </p:nvPr>
        </p:nvSpPr>
        <p:spPr>
          <a:xfrm>
            <a:off x="3879850" y="76200"/>
            <a:ext cx="3136900" cy="288925"/>
          </a:xfrm>
          <a:prstGeom prst="rect">
            <a:avLst/>
          </a:prstGeom>
        </p:spPr>
        <p:txBody>
          <a:bodyPr vert="horz"/>
          <a:lstStyle>
            <a:lvl1pPr algn="r">
              <a:defRPr sz="1200">
                <a:solidFill>
                  <a:schemeClr val="accent1">
                    <a:shade val="75000"/>
                  </a:schemeClr>
                </a:solidFill>
              </a:defRPr>
            </a:lvl1pPr>
          </a:lstStyle>
          <a:p>
            <a:pPr>
              <a:defRPr/>
            </a:pPr>
            <a:endParaRPr lang="ru-RU"/>
          </a:p>
        </p:txBody>
      </p:sp>
      <p:sp>
        <p:nvSpPr>
          <p:cNvPr id="16" name="Місце для номера слайда 15"/>
          <p:cNvSpPr>
            <a:spLocks noGrp="1"/>
          </p:cNvSpPr>
          <p:nvPr>
            <p:ph type="sldNum" sz="quarter" idx="4"/>
          </p:nvPr>
        </p:nvSpPr>
        <p:spPr>
          <a:xfrm>
            <a:off x="8915400" y="6473825"/>
            <a:ext cx="822325" cy="247650"/>
          </a:xfrm>
          <a:prstGeom prst="rect">
            <a:avLst/>
          </a:prstGeom>
        </p:spPr>
        <p:txBody>
          <a:bodyPr vert="horz"/>
          <a:lstStyle>
            <a:lvl1pPr algn="r">
              <a:defRPr sz="1200">
                <a:solidFill>
                  <a:schemeClr val="accent1">
                    <a:shade val="75000"/>
                  </a:schemeClr>
                </a:solidFill>
              </a:defRPr>
            </a:lvl1pPr>
          </a:lstStyle>
          <a:p>
            <a:pPr>
              <a:defRPr/>
            </a:pPr>
            <a:fld id="{C1EB7ACB-6D63-4835-BDF6-3865FE1116F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154" r:id="rId1"/>
    <p:sldLayoutId id="2147484155" r:id="rId2"/>
    <p:sldLayoutId id="2147484156" r:id="rId3"/>
    <p:sldLayoutId id="2147484157" r:id="rId4"/>
    <p:sldLayoutId id="2147484158" r:id="rId5"/>
    <p:sldLayoutId id="2147484159" r:id="rId6"/>
    <p:sldLayoutId id="2147484160" r:id="rId7"/>
    <p:sldLayoutId id="2147484161" r:id="rId8"/>
    <p:sldLayoutId id="2147484162" r:id="rId9"/>
    <p:sldLayoutId id="2147484163" r:id="rId10"/>
    <p:sldLayoutId id="2147484164" r:id="rId11"/>
  </p:sldLayoutIdLst>
  <p:hf hdr="0" ftr="0" dt="0"/>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eaLnBrk="0" fontAlgn="base" hangingPunct="0">
        <a:spcBef>
          <a:spcPct val="20000"/>
        </a:spcBef>
        <a:spcAft>
          <a:spcPct val="0"/>
        </a:spcAft>
        <a:buClr>
          <a:schemeClr val="accent1"/>
        </a:buClr>
        <a:buSzPct val="70000"/>
        <a:buFont typeface="Wingdings 2" pitchFamily="18" charset="2"/>
        <a:buChar char=""/>
        <a:defRPr sz="3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itchFamily="18" charset="2"/>
        <a:buChar char=""/>
        <a:defRPr sz="2800">
          <a:solidFill>
            <a:schemeClr val="tx2"/>
          </a:solidFill>
          <a:latin typeface="+mn-lt"/>
        </a:defRPr>
      </a:lvl2pPr>
      <a:lvl3pPr marL="1143000" indent="-228600" algn="l" rtl="0" eaLnBrk="0" fontAlgn="base" hangingPunct="0">
        <a:spcBef>
          <a:spcPct val="20000"/>
        </a:spcBef>
        <a:spcAft>
          <a:spcPct val="0"/>
        </a:spcAft>
        <a:buClr>
          <a:schemeClr val="accent1"/>
        </a:buClr>
        <a:buSzPct val="70000"/>
        <a:buFont typeface="Wingdings 2" pitchFamily="18" charset="2"/>
        <a:buChar char=""/>
        <a:defRPr sz="2400">
          <a:solidFill>
            <a:schemeClr val="tx2"/>
          </a:solidFill>
          <a:latin typeface="+mn-lt"/>
        </a:defRPr>
      </a:lvl3pPr>
      <a:lvl4pPr marL="1600200" indent="-228600" algn="l" rtl="0" eaLnBrk="0" fontAlgn="base" hangingPunct="0">
        <a:spcBef>
          <a:spcPct val="20000"/>
        </a:spcBef>
        <a:spcAft>
          <a:spcPct val="0"/>
        </a:spcAft>
        <a:buClr>
          <a:schemeClr val="accent1"/>
        </a:buClr>
        <a:buSzPct val="70000"/>
        <a:buFont typeface="Wingdings 2" pitchFamily="18" charset="2"/>
        <a:buChar char=""/>
        <a:defRPr sz="2000">
          <a:solidFill>
            <a:schemeClr val="tx2"/>
          </a:solidFill>
          <a:latin typeface="+mn-lt"/>
        </a:defRPr>
      </a:lvl4pPr>
      <a:lvl5pPr marL="2057400" indent="-228600" algn="l" rtl="0" eaLnBrk="0" fontAlgn="base" hangingPunct="0">
        <a:spcBef>
          <a:spcPct val="20000"/>
        </a:spcBef>
        <a:spcAft>
          <a:spcPct val="0"/>
        </a:spcAft>
        <a:buClr>
          <a:schemeClr val="accent1"/>
        </a:buClr>
        <a:buSzPct val="60000"/>
        <a:buFont typeface="Wingdings 2" pitchFamily="18" charset="2"/>
        <a:buChar char=""/>
        <a:defRPr sz="2000">
          <a:solidFill>
            <a:schemeClr val="tx2"/>
          </a:solidFill>
          <a:latin typeface="+mn-lt"/>
        </a:defRPr>
      </a:lvl5pPr>
      <a:lvl6pPr marL="2514600" indent="-228600" algn="l" rtl="0" fontAlgn="base">
        <a:spcBef>
          <a:spcPct val="20000"/>
        </a:spcBef>
        <a:spcAft>
          <a:spcPct val="0"/>
        </a:spcAft>
        <a:buClr>
          <a:schemeClr val="accent1"/>
        </a:buClr>
        <a:buSzPct val="60000"/>
        <a:buFont typeface="Wingdings 2" pitchFamily="18" charset="2"/>
        <a:buChar char=""/>
        <a:defRPr sz="2000">
          <a:solidFill>
            <a:schemeClr val="tx2"/>
          </a:solidFill>
          <a:latin typeface="+mn-lt"/>
        </a:defRPr>
      </a:lvl6pPr>
      <a:lvl7pPr marL="2971800" indent="-228600" algn="l" rtl="0" fontAlgn="base">
        <a:spcBef>
          <a:spcPct val="20000"/>
        </a:spcBef>
        <a:spcAft>
          <a:spcPct val="0"/>
        </a:spcAft>
        <a:buClr>
          <a:schemeClr val="accent1"/>
        </a:buClr>
        <a:buSzPct val="60000"/>
        <a:buFont typeface="Wingdings 2" pitchFamily="18" charset="2"/>
        <a:buChar char=""/>
        <a:defRPr sz="2000">
          <a:solidFill>
            <a:schemeClr val="tx2"/>
          </a:solidFill>
          <a:latin typeface="+mn-lt"/>
        </a:defRPr>
      </a:lvl7pPr>
      <a:lvl8pPr marL="3429000" indent="-228600" algn="l" rtl="0" fontAlgn="base">
        <a:spcBef>
          <a:spcPct val="20000"/>
        </a:spcBef>
        <a:spcAft>
          <a:spcPct val="0"/>
        </a:spcAft>
        <a:buClr>
          <a:schemeClr val="accent1"/>
        </a:buClr>
        <a:buSzPct val="60000"/>
        <a:buFont typeface="Wingdings 2" pitchFamily="18" charset="2"/>
        <a:buChar char=""/>
        <a:defRPr sz="2000">
          <a:solidFill>
            <a:schemeClr val="tx2"/>
          </a:solidFill>
          <a:latin typeface="+mn-lt"/>
        </a:defRPr>
      </a:lvl8pPr>
      <a:lvl9pPr marL="3886200" indent="-228600" algn="l" rtl="0" fontAlgn="base">
        <a:spcBef>
          <a:spcPct val="20000"/>
        </a:spcBef>
        <a:spcAft>
          <a:spcPct val="0"/>
        </a:spcAft>
        <a:buClr>
          <a:schemeClr val="accent1"/>
        </a:buClr>
        <a:buSzPct val="60000"/>
        <a:buFont typeface="Wingdings 2" pitchFamily="18" charset="2"/>
        <a:buChar char=""/>
        <a:defRPr sz="2000">
          <a:solidFill>
            <a:schemeClr val="tx2"/>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0.e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6.emf"/></Relationships>
</file>

<file path=ppt/slides/_rels/slide4.xml.rels><?xml version="1.0" encoding="UTF-8" standalone="yes"?>
<Relationships xmlns="http://schemas.openxmlformats.org/package/2006/relationships"><Relationship Id="rId2" Type="http://schemas.openxmlformats.org/officeDocument/2006/relationships/hyperlink" Target="http://base.garant.ru/12164203/"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8.wmf"/><Relationship Id="rId5" Type="http://schemas.openxmlformats.org/officeDocument/2006/relationships/oleObject" Target="../embeddings/oleObject3.bin"/><Relationship Id="rId4" Type="http://schemas.openxmlformats.org/officeDocument/2006/relationships/image" Target="../media/image7.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3"/>
          <p:cNvSpPr>
            <a:spLocks noGrp="1" noChangeArrowheads="1"/>
          </p:cNvSpPr>
          <p:nvPr>
            <p:ph idx="1"/>
          </p:nvPr>
        </p:nvSpPr>
        <p:spPr>
          <a:xfrm>
            <a:off x="812800" y="1363663"/>
            <a:ext cx="8420100" cy="5160962"/>
          </a:xfrm>
        </p:spPr>
        <p:txBody>
          <a:bodyPr>
            <a:normAutofit/>
          </a:bodyPr>
          <a:lstStyle/>
          <a:p>
            <a:pPr algn="ctr">
              <a:buFont typeface="Wingdings 2" pitchFamily="18" charset="2"/>
              <a:buNone/>
              <a:defRPr/>
            </a:pPr>
            <a:endParaRPr lang="ru-RU" sz="2000" u="sng" dirty="0" smtClean="0">
              <a:solidFill>
                <a:srgbClr val="000066"/>
              </a:solidFill>
              <a:effectLst>
                <a:outerShdw blurRad="38100" dist="38100" dir="2700000" algn="tl">
                  <a:srgbClr val="C0C0C0"/>
                </a:outerShdw>
              </a:effectLst>
              <a:latin typeface="Book Antiqua" pitchFamily="18" charset="0"/>
            </a:endParaRPr>
          </a:p>
          <a:p>
            <a:pPr algn="ctr">
              <a:buFont typeface="Wingdings 2" pitchFamily="18" charset="2"/>
              <a:buNone/>
              <a:defRPr/>
            </a:pPr>
            <a:endParaRPr lang="ru-RU" b="1" dirty="0" smtClean="0">
              <a:solidFill>
                <a:srgbClr val="800000"/>
              </a:solidFill>
              <a:effectLst>
                <a:outerShdw blurRad="38100" dist="38100" dir="2700000" algn="tl">
                  <a:srgbClr val="C0C0C0"/>
                </a:outerShdw>
              </a:effectLst>
              <a:latin typeface="Book Antiqua" pitchFamily="18" charset="0"/>
            </a:endParaRPr>
          </a:p>
          <a:p>
            <a:pPr algn="ctr">
              <a:buFont typeface="Wingdings 2" pitchFamily="18" charset="2"/>
              <a:buNone/>
              <a:defRPr/>
            </a:pPr>
            <a:r>
              <a:rPr lang="ru-RU" b="1" dirty="0" smtClean="0">
                <a:solidFill>
                  <a:srgbClr val="800000"/>
                </a:solidFill>
                <a:effectLst>
                  <a:outerShdw blurRad="38100" dist="38100" dir="2700000" algn="tl">
                    <a:srgbClr val="C0C0C0"/>
                  </a:outerShdw>
                </a:effectLst>
                <a:latin typeface="Book Antiqua" pitchFamily="18" charset="0"/>
              </a:rPr>
              <a:t>Конфликт интересов</a:t>
            </a:r>
            <a:endParaRPr lang="ru-RU" sz="2400" dirty="0" smtClean="0">
              <a:solidFill>
                <a:srgbClr val="990000"/>
              </a:solidFill>
              <a:effectLst>
                <a:outerShdw blurRad="38100" dist="38100" dir="2700000" algn="tl">
                  <a:srgbClr val="C0C0C0"/>
                </a:outerShdw>
              </a:effectLst>
              <a:latin typeface="Franklin Gothic Book" pitchFamily="34" charset="0"/>
            </a:endParaRPr>
          </a:p>
        </p:txBody>
      </p:sp>
      <p:sp>
        <p:nvSpPr>
          <p:cNvPr id="7170" name="Номер слайда 3"/>
          <p:cNvSpPr>
            <a:spLocks noGrp="1"/>
          </p:cNvSpPr>
          <p:nvPr>
            <p:ph type="sldNum" sz="quarter" idx="12"/>
          </p:nvPr>
        </p:nvSpPr>
        <p:spPr/>
        <p:txBody>
          <a:bodyPr>
            <a:normAutofit fontScale="92500" lnSpcReduction="10000"/>
          </a:bodyPr>
          <a:lstStyle/>
          <a:p>
            <a:pPr>
              <a:defRPr/>
            </a:pPr>
            <a:fld id="{EFFBFA9C-F025-45B0-AC58-42BF8FE9C194}" type="slidenum">
              <a:rPr lang="en-US"/>
              <a:pPr>
                <a:defRPr/>
              </a:pPr>
              <a:t>1</a:t>
            </a:fld>
            <a:endParaRPr lang="en-US" dirty="0"/>
          </a:p>
        </p:txBody>
      </p:sp>
    </p:spTree>
  </p:cSld>
  <p:clrMapOvr>
    <a:masterClrMapping/>
  </p:clrMapOvr>
  <p:transition spd="slow">
    <p:circl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Text Box 6"/>
          <p:cNvSpPr txBox="1">
            <a:spLocks noChangeArrowheads="1"/>
          </p:cNvSpPr>
          <p:nvPr/>
        </p:nvSpPr>
        <p:spPr bwMode="auto">
          <a:xfrm>
            <a:off x="482600" y="1028700"/>
            <a:ext cx="2641600" cy="5016500"/>
          </a:xfrm>
          <a:prstGeom prst="rect">
            <a:avLst/>
          </a:prstGeom>
          <a:solidFill>
            <a:srgbClr val="DDFFFF"/>
          </a:solidFill>
          <a:ln w="9525" algn="ctr">
            <a:noFill/>
            <a:miter lim="800000"/>
            <a:headEnd/>
            <a:tailEnd/>
          </a:ln>
          <a:effectLst/>
        </p:spPr>
        <p:txBody>
          <a:bodyPr lIns="0" tIns="540000" rIns="0" bIns="0"/>
          <a:lstStyle/>
          <a:p>
            <a:pPr algn="ctr">
              <a:spcBef>
                <a:spcPct val="50000"/>
              </a:spcBef>
            </a:pPr>
            <a:r>
              <a:rPr lang="ru-RU" sz="2000" b="1" dirty="0">
                <a:solidFill>
                  <a:srgbClr val="990000"/>
                </a:solidFill>
              </a:rPr>
              <a:t>ИСПОЛЬЗОВАНИЕ СЛУЖЕБНОГО ПОЛОЖЕНИЯ </a:t>
            </a:r>
            <a:br>
              <a:rPr lang="ru-RU" sz="2000" b="1" dirty="0">
                <a:solidFill>
                  <a:srgbClr val="990000"/>
                </a:solidFill>
              </a:rPr>
            </a:br>
            <a:r>
              <a:rPr lang="ru-RU" sz="2000" b="1" dirty="0">
                <a:solidFill>
                  <a:srgbClr val="003366"/>
                </a:solidFill>
              </a:rPr>
              <a:t>при решении </a:t>
            </a:r>
            <a:br>
              <a:rPr lang="ru-RU" sz="2000" b="1" dirty="0">
                <a:solidFill>
                  <a:srgbClr val="003366"/>
                </a:solidFill>
              </a:rPr>
            </a:br>
            <a:r>
              <a:rPr lang="ru-RU" sz="2000" b="1" dirty="0">
                <a:solidFill>
                  <a:srgbClr val="003366"/>
                </a:solidFill>
              </a:rPr>
              <a:t>вопросов, </a:t>
            </a:r>
            <a:br>
              <a:rPr lang="ru-RU" sz="2000" b="1" dirty="0">
                <a:solidFill>
                  <a:srgbClr val="003366"/>
                </a:solidFill>
              </a:rPr>
            </a:br>
            <a:r>
              <a:rPr lang="ru-RU" sz="2000" b="1" dirty="0">
                <a:solidFill>
                  <a:srgbClr val="003366"/>
                </a:solidFill>
              </a:rPr>
              <a:t>где </a:t>
            </a:r>
            <a:br>
              <a:rPr lang="ru-RU" sz="2000" b="1" dirty="0">
                <a:solidFill>
                  <a:srgbClr val="003366"/>
                </a:solidFill>
              </a:rPr>
            </a:br>
            <a:r>
              <a:rPr lang="ru-RU" sz="2000" b="1" dirty="0">
                <a:solidFill>
                  <a:srgbClr val="003366"/>
                </a:solidFill>
              </a:rPr>
              <a:t>может </a:t>
            </a:r>
            <a:br>
              <a:rPr lang="ru-RU" sz="2000" b="1" dirty="0">
                <a:solidFill>
                  <a:srgbClr val="003366"/>
                </a:solidFill>
              </a:rPr>
            </a:br>
            <a:r>
              <a:rPr lang="ru-RU" sz="2000" b="1" dirty="0">
                <a:solidFill>
                  <a:srgbClr val="003366"/>
                </a:solidFill>
              </a:rPr>
              <a:t>обнаружиться </a:t>
            </a:r>
            <a:br>
              <a:rPr lang="ru-RU" sz="2000" b="1" dirty="0">
                <a:solidFill>
                  <a:srgbClr val="003366"/>
                </a:solidFill>
              </a:rPr>
            </a:br>
            <a:r>
              <a:rPr lang="ru-RU" sz="2000" b="1" dirty="0">
                <a:solidFill>
                  <a:srgbClr val="800000"/>
                </a:solidFill>
              </a:rPr>
              <a:t>личная </a:t>
            </a:r>
            <a:br>
              <a:rPr lang="ru-RU" sz="2000" b="1" dirty="0">
                <a:solidFill>
                  <a:srgbClr val="800000"/>
                </a:solidFill>
              </a:rPr>
            </a:br>
            <a:r>
              <a:rPr lang="ru-RU" sz="2000" b="1" dirty="0">
                <a:solidFill>
                  <a:srgbClr val="800000"/>
                </a:solidFill>
              </a:rPr>
              <a:t>заинтересованность</a:t>
            </a:r>
            <a:r>
              <a:rPr lang="ru-RU" sz="2000" b="1" dirty="0">
                <a:solidFill>
                  <a:srgbClr val="003366"/>
                </a:solidFill>
              </a:rPr>
              <a:t> </a:t>
            </a:r>
            <a:r>
              <a:rPr lang="ru-RU" sz="2000" b="1" dirty="0" smtClean="0">
                <a:solidFill>
                  <a:srgbClr val="003366"/>
                </a:solidFill>
              </a:rPr>
              <a:t>работника (служащего)</a:t>
            </a:r>
            <a:endParaRPr lang="ru-RU" sz="2000" b="1" dirty="0">
              <a:solidFill>
                <a:srgbClr val="003366"/>
              </a:solidFill>
            </a:endParaRPr>
          </a:p>
        </p:txBody>
      </p:sp>
      <p:sp>
        <p:nvSpPr>
          <p:cNvPr id="17411" name="AutoShape 5"/>
          <p:cNvSpPr>
            <a:spLocks noChangeArrowheads="1"/>
          </p:cNvSpPr>
          <p:nvPr/>
        </p:nvSpPr>
        <p:spPr bwMode="auto">
          <a:xfrm>
            <a:off x="177800" y="584200"/>
            <a:ext cx="3276600" cy="5778500"/>
          </a:xfrm>
          <a:custGeom>
            <a:avLst/>
            <a:gdLst>
              <a:gd name="T0" fmla="*/ 0 w 21600"/>
              <a:gd name="T1" fmla="*/ 772961486 h 38093"/>
              <a:gd name="T2" fmla="*/ 32975035 w 21600"/>
              <a:gd name="T3" fmla="*/ 772961486 h 38093"/>
              <a:gd name="T4" fmla="*/ 248521008 w 21600"/>
              <a:gd name="T5" fmla="*/ 1545882469 h 38093"/>
              <a:gd name="T6" fmla="*/ 248521008 w 21600"/>
              <a:gd name="T7" fmla="*/ 1487728851 h 38093"/>
              <a:gd name="T8" fmla="*/ 497042017 w 21600"/>
              <a:gd name="T9" fmla="*/ 772961486 h 38093"/>
              <a:gd name="T10" fmla="*/ 464066982 w 21600"/>
              <a:gd name="T11" fmla="*/ 772961486 h 38093"/>
              <a:gd name="T12" fmla="*/ 248521008 w 21600"/>
              <a:gd name="T13" fmla="*/ 0 h 38093"/>
              <a:gd name="T14" fmla="*/ 248521008 w 21600"/>
              <a:gd name="T15" fmla="*/ 58153769 h 38093"/>
              <a:gd name="T16" fmla="*/ 0 60000 65536"/>
              <a:gd name="T17" fmla="*/ 0 60000 65536"/>
              <a:gd name="T18" fmla="*/ 0 60000 65536"/>
              <a:gd name="T19" fmla="*/ 0 60000 65536"/>
              <a:gd name="T20" fmla="*/ 0 60000 65536"/>
              <a:gd name="T21" fmla="*/ 0 60000 65536"/>
              <a:gd name="T22" fmla="*/ 0 60000 65536"/>
              <a:gd name="T23" fmla="*/ 0 60000 65536"/>
              <a:gd name="T24" fmla="*/ 1433 w 21600"/>
              <a:gd name="T25" fmla="*/ 2527 h 38093"/>
              <a:gd name="T26" fmla="*/ 20167 w 21600"/>
              <a:gd name="T27" fmla="*/ 35566 h 3809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38093">
                <a:moveTo>
                  <a:pt x="0" y="0"/>
                </a:moveTo>
                <a:lnTo>
                  <a:pt x="0" y="38093"/>
                </a:lnTo>
                <a:lnTo>
                  <a:pt x="21600" y="38093"/>
                </a:lnTo>
                <a:lnTo>
                  <a:pt x="21600" y="0"/>
                </a:lnTo>
                <a:lnTo>
                  <a:pt x="0" y="0"/>
                </a:lnTo>
                <a:close/>
                <a:moveTo>
                  <a:pt x="1433" y="1433"/>
                </a:moveTo>
                <a:lnTo>
                  <a:pt x="1433" y="36660"/>
                </a:lnTo>
                <a:lnTo>
                  <a:pt x="20167" y="36660"/>
                </a:lnTo>
                <a:lnTo>
                  <a:pt x="20167" y="1433"/>
                </a:lnTo>
                <a:lnTo>
                  <a:pt x="1433" y="1433"/>
                </a:lnTo>
                <a:close/>
              </a:path>
            </a:pathLst>
          </a:custGeom>
          <a:gradFill rotWithShape="1">
            <a:gsLst>
              <a:gs pos="0">
                <a:srgbClr val="003366"/>
              </a:gs>
              <a:gs pos="50000">
                <a:srgbClr val="006699"/>
              </a:gs>
              <a:gs pos="100000">
                <a:srgbClr val="003366"/>
              </a:gs>
            </a:gsLst>
            <a:lin ang="2700000" scaled="1"/>
          </a:gradFill>
          <a:ln w="9525">
            <a:round/>
            <a:headEnd/>
            <a:tailEnd/>
          </a:ln>
          <a:effectLst/>
          <a:scene3d>
            <a:camera prst="legacyPerspectiveFront"/>
            <a:lightRig rig="legacyFlat2" dir="t"/>
          </a:scene3d>
          <a:sp3d extrusionH="887400" prstMaterial="legacyMatte">
            <a:bevelT w="13500" h="13500" prst="angle"/>
            <a:bevelB w="13500" h="13500" prst="angle"/>
            <a:extrusionClr>
              <a:srgbClr val="CAF9FE"/>
            </a:extrusionClr>
          </a:sp3d>
        </p:spPr>
        <p:txBody>
          <a:bodyPr lIns="360000" tIns="180000" rIns="360000" bIns="180000">
            <a:spAutoFit/>
            <a:flatTx/>
          </a:bodyPr>
          <a:lstStyle/>
          <a:p>
            <a:endParaRPr lang="ru-RU"/>
          </a:p>
        </p:txBody>
      </p:sp>
      <p:sp>
        <p:nvSpPr>
          <p:cNvPr id="17412" name="AutoShape 7"/>
          <p:cNvSpPr>
            <a:spLocks/>
          </p:cNvSpPr>
          <p:nvPr/>
        </p:nvSpPr>
        <p:spPr bwMode="auto">
          <a:xfrm>
            <a:off x="4584700" y="363538"/>
            <a:ext cx="5168900" cy="1920875"/>
          </a:xfrm>
          <a:prstGeom prst="accentBorderCallout2">
            <a:avLst>
              <a:gd name="adj1" fmla="val 10139"/>
              <a:gd name="adj2" fmla="val -1472"/>
              <a:gd name="adj3" fmla="val 10139"/>
              <a:gd name="adj4" fmla="val -12560"/>
              <a:gd name="adj5" fmla="val 83097"/>
              <a:gd name="adj6" fmla="val -24079"/>
            </a:avLst>
          </a:prstGeom>
          <a:solidFill>
            <a:srgbClr val="FFDDFC"/>
          </a:solidFill>
          <a:ln w="19050" algn="ctr">
            <a:solidFill>
              <a:srgbClr val="0091DA"/>
            </a:solidFill>
            <a:miter lim="800000"/>
            <a:headEnd type="stealth" w="med" len="lg"/>
            <a:tailEnd type="none" w="med" len="lg"/>
          </a:ln>
          <a:effectLst/>
        </p:spPr>
        <p:txBody>
          <a:bodyPr lIns="54000" tIns="36000" rIns="54000" bIns="36000">
            <a:spAutoFit/>
          </a:bodyPr>
          <a:lstStyle/>
          <a:p>
            <a:r>
              <a:rPr lang="ru-RU" sz="2000" b="1">
                <a:solidFill>
                  <a:srgbClr val="800000"/>
                </a:solidFill>
              </a:rPr>
              <a:t>РАЗГЛАШЕНИЕ </a:t>
            </a:r>
            <a:br>
              <a:rPr lang="ru-RU" sz="2000" b="1">
                <a:solidFill>
                  <a:srgbClr val="800000"/>
                </a:solidFill>
              </a:rPr>
            </a:br>
            <a:r>
              <a:rPr lang="ru-RU" sz="2000" b="1">
                <a:solidFill>
                  <a:srgbClr val="800000"/>
                </a:solidFill>
              </a:rPr>
              <a:t>конфиденциальной информации</a:t>
            </a:r>
            <a:r>
              <a:rPr lang="ru-RU" sz="2000" b="1">
                <a:solidFill>
                  <a:srgbClr val="003366"/>
                </a:solidFill>
              </a:rPr>
              <a:t> людям, </a:t>
            </a:r>
            <a:br>
              <a:rPr lang="ru-RU" sz="2000" b="1">
                <a:solidFill>
                  <a:srgbClr val="003366"/>
                </a:solidFill>
              </a:rPr>
            </a:br>
            <a:r>
              <a:rPr lang="ru-RU" sz="2000" b="1" i="1">
                <a:solidFill>
                  <a:srgbClr val="800000"/>
                </a:solidFill>
              </a:rPr>
              <a:t>не связанным</a:t>
            </a:r>
            <a:r>
              <a:rPr lang="ru-RU" sz="2000" b="1">
                <a:solidFill>
                  <a:srgbClr val="003366"/>
                </a:solidFill>
              </a:rPr>
              <a:t> со службой, независимо от того, есть или нет вероятность того, что эти люди могут использовать информацию для каких-либо целей</a:t>
            </a:r>
          </a:p>
        </p:txBody>
      </p:sp>
      <p:sp>
        <p:nvSpPr>
          <p:cNvPr id="17413" name="Text Box 8"/>
          <p:cNvSpPr txBox="1">
            <a:spLocks noChangeArrowheads="1"/>
          </p:cNvSpPr>
          <p:nvPr/>
        </p:nvSpPr>
        <p:spPr bwMode="auto">
          <a:xfrm>
            <a:off x="4000500" y="254000"/>
            <a:ext cx="393700" cy="304800"/>
          </a:xfrm>
          <a:prstGeom prst="rect">
            <a:avLst/>
          </a:prstGeom>
          <a:noFill/>
          <a:ln w="9525" algn="ctr">
            <a:noFill/>
            <a:miter lim="800000"/>
            <a:headEnd/>
            <a:tailEnd/>
          </a:ln>
          <a:effectLst>
            <a:outerShdw dist="12700" dir="5400000" algn="ctr" rotWithShape="0">
              <a:srgbClr val="FFDDFC"/>
            </a:outerShdw>
          </a:effectLst>
        </p:spPr>
        <p:txBody>
          <a:bodyPr lIns="0" tIns="0" rIns="0" bIns="0">
            <a:spAutoFit/>
          </a:bodyPr>
          <a:lstStyle/>
          <a:p>
            <a:pPr marL="228600" indent="-228600" algn="ctr">
              <a:spcBef>
                <a:spcPct val="50000"/>
              </a:spcBef>
            </a:pPr>
            <a:r>
              <a:rPr lang="ru-RU" sz="2000" b="1">
                <a:solidFill>
                  <a:srgbClr val="800000"/>
                </a:solidFill>
                <a:latin typeface="Georgia" pitchFamily="18" charset="0"/>
              </a:rPr>
              <a:t>1</a:t>
            </a:r>
          </a:p>
        </p:txBody>
      </p:sp>
      <p:sp>
        <p:nvSpPr>
          <p:cNvPr id="17414" name="AutoShape 9"/>
          <p:cNvSpPr>
            <a:spLocks/>
          </p:cNvSpPr>
          <p:nvPr/>
        </p:nvSpPr>
        <p:spPr bwMode="auto">
          <a:xfrm>
            <a:off x="4584700" y="3141663"/>
            <a:ext cx="5168900" cy="701675"/>
          </a:xfrm>
          <a:prstGeom prst="accentBorderCallout2">
            <a:avLst>
              <a:gd name="adj1" fmla="val 16292"/>
              <a:gd name="adj2" fmla="val -1472"/>
              <a:gd name="adj3" fmla="val 16292"/>
              <a:gd name="adj4" fmla="val -12560"/>
              <a:gd name="adj5" fmla="val 105884"/>
              <a:gd name="adj6" fmla="val -24079"/>
            </a:avLst>
          </a:prstGeom>
          <a:solidFill>
            <a:srgbClr val="FFDDFC"/>
          </a:solidFill>
          <a:ln w="19050" algn="ctr">
            <a:solidFill>
              <a:srgbClr val="0091DA"/>
            </a:solidFill>
            <a:miter lim="800000"/>
            <a:headEnd type="stealth" w="med" len="lg"/>
            <a:tailEnd type="none" w="med" len="lg"/>
          </a:ln>
          <a:effectLst/>
        </p:spPr>
        <p:txBody>
          <a:bodyPr lIns="54000" tIns="36000" rIns="54000" bIns="36000">
            <a:spAutoFit/>
          </a:bodyPr>
          <a:lstStyle/>
          <a:p>
            <a:r>
              <a:rPr lang="ru-RU" sz="2000" b="1">
                <a:solidFill>
                  <a:srgbClr val="800000"/>
                </a:solidFill>
              </a:rPr>
              <a:t>ПРЕДОСТАВЛЕНИЕ</a:t>
            </a:r>
            <a:br>
              <a:rPr lang="ru-RU" sz="2000" b="1">
                <a:solidFill>
                  <a:srgbClr val="800000"/>
                </a:solidFill>
              </a:rPr>
            </a:br>
            <a:r>
              <a:rPr lang="ru-RU" sz="2000" b="1">
                <a:solidFill>
                  <a:srgbClr val="003366"/>
                </a:solidFill>
              </a:rPr>
              <a:t>односторонних преимуществ</a:t>
            </a:r>
          </a:p>
        </p:txBody>
      </p:sp>
      <p:sp>
        <p:nvSpPr>
          <p:cNvPr id="17415" name="Text Box 10"/>
          <p:cNvSpPr txBox="1">
            <a:spLocks noChangeArrowheads="1"/>
          </p:cNvSpPr>
          <p:nvPr/>
        </p:nvSpPr>
        <p:spPr bwMode="auto">
          <a:xfrm>
            <a:off x="4000500" y="2946400"/>
            <a:ext cx="393700" cy="304800"/>
          </a:xfrm>
          <a:prstGeom prst="rect">
            <a:avLst/>
          </a:prstGeom>
          <a:noFill/>
          <a:ln w="9525" algn="ctr">
            <a:noFill/>
            <a:miter lim="800000"/>
            <a:headEnd/>
            <a:tailEnd/>
          </a:ln>
          <a:effectLst>
            <a:outerShdw dist="12700" dir="5400000" algn="ctr" rotWithShape="0">
              <a:srgbClr val="FFDDFC"/>
            </a:outerShdw>
          </a:effectLst>
        </p:spPr>
        <p:txBody>
          <a:bodyPr lIns="0" tIns="0" rIns="0" bIns="0">
            <a:spAutoFit/>
          </a:bodyPr>
          <a:lstStyle/>
          <a:p>
            <a:pPr marL="228600" indent="-228600" algn="ctr">
              <a:spcBef>
                <a:spcPct val="50000"/>
              </a:spcBef>
            </a:pPr>
            <a:r>
              <a:rPr lang="ru-RU" sz="2000" b="1">
                <a:solidFill>
                  <a:srgbClr val="800000"/>
                </a:solidFill>
                <a:latin typeface="Georgia" pitchFamily="18" charset="0"/>
              </a:rPr>
              <a:t>2</a:t>
            </a:r>
          </a:p>
        </p:txBody>
      </p:sp>
      <p:sp>
        <p:nvSpPr>
          <p:cNvPr id="17416" name="AutoShape 11"/>
          <p:cNvSpPr>
            <a:spLocks/>
          </p:cNvSpPr>
          <p:nvPr/>
        </p:nvSpPr>
        <p:spPr bwMode="auto">
          <a:xfrm>
            <a:off x="4584700" y="4673600"/>
            <a:ext cx="5168900" cy="1920875"/>
          </a:xfrm>
          <a:prstGeom prst="accentBorderCallout2">
            <a:avLst>
              <a:gd name="adj1" fmla="val 5949"/>
              <a:gd name="adj2" fmla="val -1472"/>
              <a:gd name="adj3" fmla="val 5949"/>
              <a:gd name="adj4" fmla="val -12685"/>
              <a:gd name="adj5" fmla="val 62977"/>
              <a:gd name="adj6" fmla="val -24324"/>
            </a:avLst>
          </a:prstGeom>
          <a:solidFill>
            <a:srgbClr val="FFDDFC"/>
          </a:solidFill>
          <a:ln w="19050" algn="ctr">
            <a:solidFill>
              <a:srgbClr val="0091DA"/>
            </a:solidFill>
            <a:miter lim="800000"/>
            <a:headEnd type="stealth" w="med" len="lg"/>
            <a:tailEnd type="none" w="med" len="lg"/>
          </a:ln>
          <a:effectLst/>
        </p:spPr>
        <p:txBody>
          <a:bodyPr lIns="54000" tIns="36000" rIns="54000" bIns="36000">
            <a:spAutoFit/>
          </a:bodyPr>
          <a:lstStyle/>
          <a:p>
            <a:r>
              <a:rPr lang="ru-RU" sz="2000" b="1">
                <a:solidFill>
                  <a:srgbClr val="800000"/>
                </a:solidFill>
              </a:rPr>
              <a:t>ПРИНЯТИЕ </a:t>
            </a:r>
            <a:r>
              <a:rPr lang="ru-RU" sz="2000" b="1">
                <a:solidFill>
                  <a:srgbClr val="003366"/>
                </a:solidFill>
              </a:rPr>
              <a:t>подарков, услуг, </a:t>
            </a:r>
            <a:r>
              <a:rPr lang="ru-RU" sz="2000" b="1">
                <a:solidFill>
                  <a:srgbClr val="800000"/>
                </a:solidFill>
              </a:rPr>
              <a:t>ПОЛЬЗОВАНИЕ</a:t>
            </a:r>
            <a:r>
              <a:rPr lang="ru-RU" sz="2000" b="1">
                <a:solidFill>
                  <a:srgbClr val="003366"/>
                </a:solidFill>
              </a:rPr>
              <a:t> развлечениями или </a:t>
            </a:r>
            <a:r>
              <a:rPr lang="ru-RU" sz="2000" b="1">
                <a:solidFill>
                  <a:srgbClr val="800000"/>
                </a:solidFill>
              </a:rPr>
              <a:t>ПОЛУЧЕНИЕ</a:t>
            </a:r>
            <a:r>
              <a:rPr lang="ru-RU" sz="2000" b="1">
                <a:solidFill>
                  <a:srgbClr val="003366"/>
                </a:solidFill>
              </a:rPr>
              <a:t> других благ, </a:t>
            </a:r>
            <a:br>
              <a:rPr lang="ru-RU" sz="2000" b="1">
                <a:solidFill>
                  <a:srgbClr val="003366"/>
                </a:solidFill>
              </a:rPr>
            </a:br>
            <a:r>
              <a:rPr lang="ru-RU" sz="2000" b="1">
                <a:solidFill>
                  <a:srgbClr val="003366"/>
                </a:solidFill>
              </a:rPr>
              <a:t>которые измеряются суммой </a:t>
            </a:r>
            <a:br>
              <a:rPr lang="ru-RU" sz="2000" b="1">
                <a:solidFill>
                  <a:srgbClr val="003366"/>
                </a:solidFill>
              </a:rPr>
            </a:br>
            <a:r>
              <a:rPr lang="ru-RU" sz="2000" b="1">
                <a:solidFill>
                  <a:srgbClr val="800000"/>
                </a:solidFill>
              </a:rPr>
              <a:t>намного большей,</a:t>
            </a:r>
            <a:r>
              <a:rPr lang="ru-RU" sz="2000" b="1">
                <a:solidFill>
                  <a:srgbClr val="003366"/>
                </a:solidFill>
              </a:rPr>
              <a:t> </a:t>
            </a:r>
            <a:br>
              <a:rPr lang="ru-RU" sz="2000" b="1">
                <a:solidFill>
                  <a:srgbClr val="003366"/>
                </a:solidFill>
              </a:rPr>
            </a:br>
            <a:r>
              <a:rPr lang="ru-RU" sz="2000" b="1">
                <a:solidFill>
                  <a:srgbClr val="003366"/>
                </a:solidFill>
              </a:rPr>
              <a:t>чем вежливое выражение благодарности</a:t>
            </a:r>
          </a:p>
        </p:txBody>
      </p:sp>
      <p:sp>
        <p:nvSpPr>
          <p:cNvPr id="17417" name="Text Box 12"/>
          <p:cNvSpPr txBox="1">
            <a:spLocks noChangeArrowheads="1"/>
          </p:cNvSpPr>
          <p:nvPr/>
        </p:nvSpPr>
        <p:spPr bwMode="auto">
          <a:xfrm>
            <a:off x="4000500" y="4445000"/>
            <a:ext cx="393700" cy="304800"/>
          </a:xfrm>
          <a:prstGeom prst="rect">
            <a:avLst/>
          </a:prstGeom>
          <a:noFill/>
          <a:ln w="9525" algn="ctr">
            <a:noFill/>
            <a:miter lim="800000"/>
            <a:headEnd/>
            <a:tailEnd/>
          </a:ln>
          <a:effectLst>
            <a:outerShdw dist="12700" dir="5400000" algn="ctr" rotWithShape="0">
              <a:srgbClr val="FFDDFC"/>
            </a:outerShdw>
          </a:effectLst>
        </p:spPr>
        <p:txBody>
          <a:bodyPr lIns="0" tIns="0" rIns="0" bIns="0">
            <a:spAutoFit/>
          </a:bodyPr>
          <a:lstStyle/>
          <a:p>
            <a:pPr marL="228600" indent="-228600" algn="ctr">
              <a:spcBef>
                <a:spcPct val="50000"/>
              </a:spcBef>
            </a:pPr>
            <a:r>
              <a:rPr lang="ru-RU" sz="2000" b="1">
                <a:solidFill>
                  <a:srgbClr val="800000"/>
                </a:solidFill>
                <a:latin typeface="Georgia" pitchFamily="18" charset="0"/>
              </a:rPr>
              <a:t>3</a:t>
            </a:r>
          </a:p>
        </p:txBody>
      </p:sp>
    </p:spTree>
  </p:cSld>
  <p:clrMapOvr>
    <a:masterClrMapping/>
  </p:clrMapOvr>
  <p:transition spd="slow">
    <p:cover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p:cNvSpPr>
          <p:nvPr>
            <p:ph type="title" idx="4294967295"/>
          </p:nvPr>
        </p:nvSpPr>
        <p:spPr bwMode="auto">
          <a:xfrm>
            <a:off x="152400" y="568990"/>
            <a:ext cx="2911475" cy="5753358"/>
          </a:xfrm>
          <a:prstGeom prst="roundRect">
            <a:avLst>
              <a:gd name="adj" fmla="val 6565"/>
            </a:avLst>
          </a:prstGeom>
          <a:solidFill>
            <a:srgbClr val="DDFFFF"/>
          </a:solidFill>
          <a:ln w="38100" cmpd="dbl">
            <a:solidFill>
              <a:srgbClr val="003366"/>
            </a:solidFill>
            <a:miter lim="800000"/>
            <a:headEnd type="none" w="med" len="med"/>
            <a:tailEnd type="none" w="med" len="med"/>
          </a:ln>
        </p:spPr>
        <p:txBody>
          <a:bodyPr wrap="square" lIns="0" tIns="1728000" rIns="0" bIns="1728000" numCol="1" anchorCtr="0" compatLnSpc="1">
            <a:prstTxWarp prst="textNoShape">
              <a:avLst/>
            </a:prstTxWarp>
            <a:spAutoFit/>
          </a:bodyPr>
          <a:lstStyle/>
          <a:p>
            <a:pPr algn="ctr"/>
            <a:r>
              <a:rPr lang="ru-RU" sz="2400" b="1" cap="none" dirty="0" smtClean="0">
                <a:solidFill>
                  <a:srgbClr val="800080"/>
                </a:solidFill>
                <a:effectLst/>
                <a:latin typeface="Book Antiqua" pitchFamily="18" charset="0"/>
              </a:rPr>
              <a:t>УСЛОВИЯ</a:t>
            </a:r>
            <a:r>
              <a:rPr lang="ru-RU" sz="2400" b="1" i="1" cap="none" dirty="0" smtClean="0">
                <a:solidFill>
                  <a:srgbClr val="800080"/>
                </a:solidFill>
                <a:effectLst/>
                <a:latin typeface="Book Antiqua" pitchFamily="18" charset="0"/>
              </a:rPr>
              <a:t>,</a:t>
            </a:r>
            <a:r>
              <a:rPr lang="ru-RU" sz="2400" b="1" cap="none" dirty="0" smtClean="0">
                <a:solidFill>
                  <a:srgbClr val="800080"/>
                </a:solidFill>
                <a:effectLst/>
                <a:latin typeface="Book Antiqua" pitchFamily="18" charset="0"/>
              </a:rPr>
              <a:t/>
            </a:r>
            <a:br>
              <a:rPr lang="ru-RU" sz="2400" b="1" cap="none" dirty="0" smtClean="0">
                <a:solidFill>
                  <a:srgbClr val="800080"/>
                </a:solidFill>
                <a:effectLst/>
                <a:latin typeface="Book Antiqua" pitchFamily="18" charset="0"/>
              </a:rPr>
            </a:br>
            <a:r>
              <a:rPr lang="ru-RU" sz="2400" b="1" cap="none" dirty="0" smtClean="0">
                <a:solidFill>
                  <a:srgbClr val="800080"/>
                </a:solidFill>
                <a:effectLst/>
                <a:latin typeface="Book Antiqua" pitchFamily="18" charset="0"/>
              </a:rPr>
              <a:t>способствующие</a:t>
            </a:r>
            <a:r>
              <a:rPr lang="ru-RU" sz="2400" b="1" cap="none" dirty="0" smtClean="0">
                <a:solidFill>
                  <a:srgbClr val="761C31"/>
                </a:solidFill>
                <a:effectLst/>
                <a:latin typeface="Book Antiqua" pitchFamily="18" charset="0"/>
              </a:rPr>
              <a:t/>
            </a:r>
            <a:br>
              <a:rPr lang="ru-RU" sz="2400" b="1" cap="none" dirty="0" smtClean="0">
                <a:solidFill>
                  <a:srgbClr val="761C31"/>
                </a:solidFill>
                <a:effectLst/>
                <a:latin typeface="Book Antiqua" pitchFamily="18" charset="0"/>
              </a:rPr>
            </a:br>
            <a:r>
              <a:rPr lang="ru-RU" sz="2000" b="1" cap="none" dirty="0" smtClean="0">
                <a:solidFill>
                  <a:srgbClr val="003366"/>
                </a:solidFill>
                <a:effectLst/>
                <a:latin typeface="Book Antiqua" pitchFamily="18" charset="0"/>
              </a:rPr>
              <a:t>ВОЗНИКНОВЕНИЮ</a:t>
            </a:r>
            <a:r>
              <a:rPr lang="ru-RU" sz="2400" b="1" cap="none" dirty="0" smtClean="0">
                <a:solidFill>
                  <a:srgbClr val="003366"/>
                </a:solidFill>
                <a:effectLst/>
                <a:latin typeface="Book Antiqua" pitchFamily="18" charset="0"/>
              </a:rPr>
              <a:t/>
            </a:r>
            <a:br>
              <a:rPr lang="ru-RU" sz="2400" b="1" cap="none" dirty="0" smtClean="0">
                <a:solidFill>
                  <a:srgbClr val="003366"/>
                </a:solidFill>
                <a:effectLst/>
                <a:latin typeface="Book Antiqua" pitchFamily="18" charset="0"/>
              </a:rPr>
            </a:br>
            <a:r>
              <a:rPr lang="ru-RU" sz="2400" b="1" cap="none" dirty="0" smtClean="0">
                <a:solidFill>
                  <a:srgbClr val="003366"/>
                </a:solidFill>
                <a:effectLst/>
                <a:latin typeface="Book Antiqua" pitchFamily="18" charset="0"/>
              </a:rPr>
              <a:t>конфликта</a:t>
            </a:r>
            <a:br>
              <a:rPr lang="ru-RU" sz="2400" b="1" cap="none" dirty="0" smtClean="0">
                <a:solidFill>
                  <a:srgbClr val="003366"/>
                </a:solidFill>
                <a:effectLst/>
                <a:latin typeface="Book Antiqua" pitchFamily="18" charset="0"/>
              </a:rPr>
            </a:br>
            <a:r>
              <a:rPr lang="ru-RU" sz="2400" b="1" cap="none" dirty="0" smtClean="0">
                <a:solidFill>
                  <a:srgbClr val="003366"/>
                </a:solidFill>
                <a:effectLst/>
                <a:latin typeface="Book Antiqua" pitchFamily="18" charset="0"/>
              </a:rPr>
              <a:t>интересов</a:t>
            </a:r>
            <a:br>
              <a:rPr lang="ru-RU" sz="2400" b="1" cap="none" dirty="0" smtClean="0">
                <a:solidFill>
                  <a:srgbClr val="003366"/>
                </a:solidFill>
                <a:effectLst/>
                <a:latin typeface="Book Antiqua" pitchFamily="18" charset="0"/>
              </a:rPr>
            </a:br>
            <a:endParaRPr lang="ru-RU" sz="2400" b="1" cap="none" dirty="0" smtClean="0">
              <a:solidFill>
                <a:srgbClr val="003366"/>
              </a:solidFill>
              <a:effectLst/>
              <a:latin typeface="Book Antiqua" pitchFamily="18" charset="0"/>
            </a:endParaRPr>
          </a:p>
        </p:txBody>
      </p:sp>
      <p:sp>
        <p:nvSpPr>
          <p:cNvPr id="18435" name="AutoShape 14"/>
          <p:cNvSpPr>
            <a:spLocks noChangeArrowheads="1"/>
          </p:cNvSpPr>
          <p:nvPr/>
        </p:nvSpPr>
        <p:spPr bwMode="auto">
          <a:xfrm>
            <a:off x="2957513" y="282575"/>
            <a:ext cx="1028700" cy="401638"/>
          </a:xfrm>
          <a:prstGeom prst="notchedRightArrow">
            <a:avLst>
              <a:gd name="adj1" fmla="val 43657"/>
              <a:gd name="adj2" fmla="val 70541"/>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
        <p:nvSpPr>
          <p:cNvPr id="18436" name="Rectangle 3"/>
          <p:cNvSpPr>
            <a:spLocks/>
          </p:cNvSpPr>
          <p:nvPr/>
        </p:nvSpPr>
        <p:spPr bwMode="auto">
          <a:xfrm>
            <a:off x="3975100" y="323850"/>
            <a:ext cx="5759450" cy="258763"/>
          </a:xfrm>
          <a:prstGeom prst="rect">
            <a:avLst/>
          </a:prstGeom>
          <a:noFill/>
          <a:ln w="9525">
            <a:noFill/>
            <a:miter lim="800000"/>
            <a:headEnd/>
            <a:tailEnd/>
          </a:ln>
        </p:spPr>
        <p:txBody>
          <a:bodyPr lIns="108000" tIns="0" rIns="0" bIns="0">
            <a:spAutoFit/>
          </a:bodyPr>
          <a:lstStyle/>
          <a:p>
            <a:pPr eaLnBrk="0" hangingPunct="0">
              <a:buClr>
                <a:schemeClr val="accent1"/>
              </a:buClr>
              <a:buSzPct val="70000"/>
              <a:buFont typeface="Wingdings 2" pitchFamily="18" charset="2"/>
              <a:buNone/>
            </a:pPr>
            <a:r>
              <a:rPr lang="ru-RU" sz="1700" b="1">
                <a:solidFill>
                  <a:srgbClr val="800080"/>
                </a:solidFill>
                <a:latin typeface="Book Antiqua" pitchFamily="18" charset="0"/>
              </a:rPr>
              <a:t>Неопределенность</a:t>
            </a:r>
            <a:r>
              <a:rPr lang="ru-RU" sz="1700" b="1">
                <a:solidFill>
                  <a:srgbClr val="003366"/>
                </a:solidFill>
                <a:latin typeface="Book Antiqua" pitchFamily="18" charset="0"/>
              </a:rPr>
              <a:t> служебной  компетенции</a:t>
            </a:r>
          </a:p>
        </p:txBody>
      </p:sp>
      <p:sp>
        <p:nvSpPr>
          <p:cNvPr id="18437" name="AutoShape 14"/>
          <p:cNvSpPr>
            <a:spLocks noChangeArrowheads="1"/>
          </p:cNvSpPr>
          <p:nvPr/>
        </p:nvSpPr>
        <p:spPr bwMode="auto">
          <a:xfrm>
            <a:off x="2957513" y="841375"/>
            <a:ext cx="1028700" cy="401638"/>
          </a:xfrm>
          <a:prstGeom prst="notchedRightArrow">
            <a:avLst>
              <a:gd name="adj1" fmla="val 43657"/>
              <a:gd name="adj2" fmla="val 70541"/>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
        <p:nvSpPr>
          <p:cNvPr id="18438" name="Rectangle 3"/>
          <p:cNvSpPr>
            <a:spLocks/>
          </p:cNvSpPr>
          <p:nvPr/>
        </p:nvSpPr>
        <p:spPr bwMode="auto">
          <a:xfrm>
            <a:off x="3975100" y="768350"/>
            <a:ext cx="5759450" cy="261610"/>
          </a:xfrm>
          <a:prstGeom prst="rect">
            <a:avLst/>
          </a:prstGeom>
          <a:noFill/>
          <a:ln w="9525">
            <a:noFill/>
            <a:miter lim="800000"/>
            <a:headEnd/>
            <a:tailEnd/>
          </a:ln>
        </p:spPr>
        <p:txBody>
          <a:bodyPr lIns="108000" tIns="0" rIns="0" bIns="0">
            <a:spAutoFit/>
          </a:bodyPr>
          <a:lstStyle/>
          <a:p>
            <a:pPr eaLnBrk="0" hangingPunct="0">
              <a:buClr>
                <a:schemeClr val="accent1"/>
              </a:buClr>
              <a:buSzPct val="70000"/>
              <a:buFont typeface="Wingdings 2" pitchFamily="18" charset="2"/>
              <a:buNone/>
            </a:pPr>
            <a:r>
              <a:rPr lang="ru-RU" sz="1700" b="1" dirty="0">
                <a:solidFill>
                  <a:srgbClr val="800080"/>
                </a:solidFill>
                <a:latin typeface="Book Antiqua" pitchFamily="18" charset="0"/>
              </a:rPr>
              <a:t>Дублирование полномочий</a:t>
            </a:r>
            <a:r>
              <a:rPr lang="ru-RU" sz="1700" b="1" dirty="0">
                <a:solidFill>
                  <a:srgbClr val="003366"/>
                </a:solidFill>
                <a:latin typeface="Book Antiqua" pitchFamily="18" charset="0"/>
              </a:rPr>
              <a:t> </a:t>
            </a:r>
            <a:r>
              <a:rPr lang="ru-RU" sz="1700" b="1" dirty="0" smtClean="0">
                <a:solidFill>
                  <a:srgbClr val="003366"/>
                </a:solidFill>
                <a:latin typeface="Book Antiqua" pitchFamily="18" charset="0"/>
              </a:rPr>
              <a:t>работников (служащих)</a:t>
            </a:r>
            <a:endParaRPr lang="ru-RU" sz="1700" b="1" dirty="0">
              <a:solidFill>
                <a:srgbClr val="003366"/>
              </a:solidFill>
              <a:latin typeface="Book Antiqua" pitchFamily="18" charset="0"/>
            </a:endParaRPr>
          </a:p>
        </p:txBody>
      </p:sp>
      <p:sp>
        <p:nvSpPr>
          <p:cNvPr id="18439" name="AutoShape 14"/>
          <p:cNvSpPr>
            <a:spLocks noChangeArrowheads="1"/>
          </p:cNvSpPr>
          <p:nvPr/>
        </p:nvSpPr>
        <p:spPr bwMode="auto">
          <a:xfrm>
            <a:off x="2957513" y="1539875"/>
            <a:ext cx="1028700" cy="401638"/>
          </a:xfrm>
          <a:prstGeom prst="notchedRightArrow">
            <a:avLst>
              <a:gd name="adj1" fmla="val 43657"/>
              <a:gd name="adj2" fmla="val 70541"/>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
        <p:nvSpPr>
          <p:cNvPr id="18440" name="Rectangle 3"/>
          <p:cNvSpPr>
            <a:spLocks/>
          </p:cNvSpPr>
          <p:nvPr/>
        </p:nvSpPr>
        <p:spPr bwMode="auto">
          <a:xfrm>
            <a:off x="3975100" y="1466850"/>
            <a:ext cx="5759450" cy="523220"/>
          </a:xfrm>
          <a:prstGeom prst="rect">
            <a:avLst/>
          </a:prstGeom>
          <a:noFill/>
          <a:ln w="9525">
            <a:noFill/>
            <a:miter lim="800000"/>
            <a:headEnd/>
            <a:tailEnd/>
          </a:ln>
        </p:spPr>
        <p:txBody>
          <a:bodyPr lIns="108000" tIns="0" rIns="0" bIns="0">
            <a:spAutoFit/>
          </a:bodyPr>
          <a:lstStyle/>
          <a:p>
            <a:pPr eaLnBrk="0" hangingPunct="0">
              <a:buClr>
                <a:schemeClr val="accent1"/>
              </a:buClr>
              <a:buSzPct val="70000"/>
              <a:buFont typeface="Wingdings 2" pitchFamily="18" charset="2"/>
              <a:buNone/>
            </a:pPr>
            <a:r>
              <a:rPr lang="ru-RU" sz="1700" b="1" dirty="0">
                <a:solidFill>
                  <a:srgbClr val="800080"/>
                </a:solidFill>
                <a:latin typeface="Book Antiqua" pitchFamily="18" charset="0"/>
              </a:rPr>
              <a:t>Недостаточное информирование</a:t>
            </a:r>
            <a:r>
              <a:rPr lang="ru-RU" sz="1700" b="1" dirty="0">
                <a:solidFill>
                  <a:srgbClr val="003366"/>
                </a:solidFill>
                <a:latin typeface="Book Antiqua" pitchFamily="18" charset="0"/>
              </a:rPr>
              <a:t> о деятельности </a:t>
            </a:r>
            <a:r>
              <a:rPr lang="ru-RU" sz="1700" b="1" dirty="0" smtClean="0">
                <a:solidFill>
                  <a:srgbClr val="003366"/>
                </a:solidFill>
                <a:latin typeface="Book Antiqua" pitchFamily="18" charset="0"/>
              </a:rPr>
              <a:t>организации</a:t>
            </a:r>
            <a:endParaRPr lang="ru-RU" sz="1700" b="1" dirty="0">
              <a:solidFill>
                <a:srgbClr val="003366"/>
              </a:solidFill>
              <a:latin typeface="Book Antiqua" pitchFamily="18" charset="0"/>
            </a:endParaRPr>
          </a:p>
        </p:txBody>
      </p:sp>
      <p:sp>
        <p:nvSpPr>
          <p:cNvPr id="18441" name="AutoShape 14"/>
          <p:cNvSpPr>
            <a:spLocks noChangeArrowheads="1"/>
          </p:cNvSpPr>
          <p:nvPr/>
        </p:nvSpPr>
        <p:spPr bwMode="auto">
          <a:xfrm>
            <a:off x="2957513" y="2619375"/>
            <a:ext cx="1028700" cy="401638"/>
          </a:xfrm>
          <a:prstGeom prst="notchedRightArrow">
            <a:avLst>
              <a:gd name="adj1" fmla="val 43657"/>
              <a:gd name="adj2" fmla="val 70541"/>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
        <p:nvSpPr>
          <p:cNvPr id="18442" name="Rectangle 3"/>
          <p:cNvSpPr>
            <a:spLocks/>
          </p:cNvSpPr>
          <p:nvPr/>
        </p:nvSpPr>
        <p:spPr bwMode="auto">
          <a:xfrm>
            <a:off x="3975100" y="2165350"/>
            <a:ext cx="5759450" cy="1293813"/>
          </a:xfrm>
          <a:prstGeom prst="rect">
            <a:avLst/>
          </a:prstGeom>
          <a:noFill/>
          <a:ln w="9525">
            <a:noFill/>
            <a:miter lim="800000"/>
            <a:headEnd/>
            <a:tailEnd/>
          </a:ln>
        </p:spPr>
        <p:txBody>
          <a:bodyPr lIns="108000" tIns="0" rIns="0" bIns="0">
            <a:spAutoFit/>
          </a:bodyPr>
          <a:lstStyle/>
          <a:p>
            <a:pPr eaLnBrk="0" hangingPunct="0">
              <a:buClr>
                <a:schemeClr val="accent1"/>
              </a:buClr>
              <a:buSzPct val="70000"/>
              <a:buFont typeface="Wingdings 2" pitchFamily="18" charset="2"/>
              <a:buNone/>
            </a:pPr>
            <a:r>
              <a:rPr lang="ru-RU" sz="1700" b="1">
                <a:solidFill>
                  <a:srgbClr val="800080"/>
                </a:solidFill>
                <a:latin typeface="Book Antiqua" pitchFamily="18" charset="0"/>
              </a:rPr>
              <a:t>Наличие противоречий</a:t>
            </a:r>
            <a:r>
              <a:rPr lang="ru-RU" sz="1700" b="1">
                <a:solidFill>
                  <a:srgbClr val="003366"/>
                </a:solidFill>
                <a:latin typeface="Book Antiqua" pitchFamily="18" charset="0"/>
              </a:rPr>
              <a:t> между нормативными правовыми актами органов власти различного уровня, </a:t>
            </a:r>
            <a:r>
              <a:rPr lang="ru-RU" sz="1700" b="1">
                <a:solidFill>
                  <a:srgbClr val="800080"/>
                </a:solidFill>
                <a:latin typeface="Book Antiqua" pitchFamily="18" charset="0"/>
              </a:rPr>
              <a:t>включение в них</a:t>
            </a:r>
            <a:r>
              <a:rPr lang="ru-RU" sz="1700" b="1">
                <a:solidFill>
                  <a:srgbClr val="003366"/>
                </a:solidFill>
                <a:latin typeface="Book Antiqua" pitchFamily="18" charset="0"/>
              </a:rPr>
              <a:t> положений, способствующих созданию условий для коррупционного поведения</a:t>
            </a:r>
          </a:p>
        </p:txBody>
      </p:sp>
      <p:sp>
        <p:nvSpPr>
          <p:cNvPr id="18443" name="AutoShape 14"/>
          <p:cNvSpPr>
            <a:spLocks noChangeArrowheads="1"/>
          </p:cNvSpPr>
          <p:nvPr/>
        </p:nvSpPr>
        <p:spPr bwMode="auto">
          <a:xfrm>
            <a:off x="2957513" y="3838575"/>
            <a:ext cx="1028700" cy="401638"/>
          </a:xfrm>
          <a:prstGeom prst="notchedRightArrow">
            <a:avLst>
              <a:gd name="adj1" fmla="val 43657"/>
              <a:gd name="adj2" fmla="val 70541"/>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
        <p:nvSpPr>
          <p:cNvPr id="18444" name="Rectangle 3"/>
          <p:cNvSpPr>
            <a:spLocks/>
          </p:cNvSpPr>
          <p:nvPr/>
        </p:nvSpPr>
        <p:spPr bwMode="auto">
          <a:xfrm>
            <a:off x="3975100" y="3638550"/>
            <a:ext cx="5759450" cy="776288"/>
          </a:xfrm>
          <a:prstGeom prst="rect">
            <a:avLst/>
          </a:prstGeom>
          <a:noFill/>
          <a:ln w="9525">
            <a:noFill/>
            <a:miter lim="800000"/>
            <a:headEnd/>
            <a:tailEnd/>
          </a:ln>
        </p:spPr>
        <p:txBody>
          <a:bodyPr lIns="108000" tIns="0" rIns="0" bIns="0">
            <a:spAutoFit/>
          </a:bodyPr>
          <a:lstStyle/>
          <a:p>
            <a:pPr eaLnBrk="0" hangingPunct="0">
              <a:buClr>
                <a:schemeClr val="accent1"/>
              </a:buClr>
              <a:buSzPct val="70000"/>
              <a:buFont typeface="Wingdings 2" pitchFamily="18" charset="2"/>
              <a:buNone/>
            </a:pPr>
            <a:r>
              <a:rPr lang="ru-RU" sz="1700" b="1">
                <a:solidFill>
                  <a:srgbClr val="800080"/>
                </a:solidFill>
                <a:latin typeface="Book Antiqua" pitchFamily="18" charset="0"/>
              </a:rPr>
              <a:t>Пробелы</a:t>
            </a:r>
            <a:r>
              <a:rPr lang="ru-RU" sz="1700" b="1">
                <a:solidFill>
                  <a:srgbClr val="003366"/>
                </a:solidFill>
                <a:latin typeface="Book Antiqua" pitchFamily="18" charset="0"/>
              </a:rPr>
              <a:t> в правовом регулировании,</a:t>
            </a:r>
            <a:br>
              <a:rPr lang="ru-RU" sz="1700" b="1">
                <a:solidFill>
                  <a:srgbClr val="003366"/>
                </a:solidFill>
                <a:latin typeface="Book Antiqua" pitchFamily="18" charset="0"/>
              </a:rPr>
            </a:br>
            <a:r>
              <a:rPr lang="ru-RU" sz="1700" b="1">
                <a:solidFill>
                  <a:srgbClr val="800080"/>
                </a:solidFill>
                <a:latin typeface="Book Antiqua" pitchFamily="18" charset="0"/>
              </a:rPr>
              <a:t>чрезмерная свобода</a:t>
            </a:r>
            <a:r>
              <a:rPr lang="ru-RU" sz="1700" b="1">
                <a:solidFill>
                  <a:srgbClr val="003366"/>
                </a:solidFill>
                <a:latin typeface="Book Antiqua" pitchFamily="18" charset="0"/>
              </a:rPr>
              <a:t> подзаконного нормотворчества,</a:t>
            </a:r>
            <a:br>
              <a:rPr lang="ru-RU" sz="1700" b="1">
                <a:solidFill>
                  <a:srgbClr val="003366"/>
                </a:solidFill>
                <a:latin typeface="Book Antiqua" pitchFamily="18" charset="0"/>
              </a:rPr>
            </a:br>
            <a:r>
              <a:rPr lang="ru-RU" sz="1700" b="1">
                <a:solidFill>
                  <a:srgbClr val="800080"/>
                </a:solidFill>
                <a:latin typeface="Book Antiqua" pitchFamily="18" charset="0"/>
              </a:rPr>
              <a:t>вторжение</a:t>
            </a:r>
            <a:r>
              <a:rPr lang="ru-RU" sz="1700" b="1">
                <a:solidFill>
                  <a:srgbClr val="003366"/>
                </a:solidFill>
                <a:latin typeface="Book Antiqua" pitchFamily="18" charset="0"/>
              </a:rPr>
              <a:t> в компетенцию других органов власти</a:t>
            </a:r>
          </a:p>
        </p:txBody>
      </p:sp>
      <p:sp>
        <p:nvSpPr>
          <p:cNvPr id="18445" name="AutoShape 14"/>
          <p:cNvSpPr>
            <a:spLocks noChangeArrowheads="1"/>
          </p:cNvSpPr>
          <p:nvPr/>
        </p:nvSpPr>
        <p:spPr bwMode="auto">
          <a:xfrm>
            <a:off x="2957513" y="5197475"/>
            <a:ext cx="1028700" cy="401638"/>
          </a:xfrm>
          <a:prstGeom prst="notchedRightArrow">
            <a:avLst>
              <a:gd name="adj1" fmla="val 43657"/>
              <a:gd name="adj2" fmla="val 70541"/>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
        <p:nvSpPr>
          <p:cNvPr id="18446" name="Rectangle 3"/>
          <p:cNvSpPr>
            <a:spLocks/>
          </p:cNvSpPr>
          <p:nvPr/>
        </p:nvSpPr>
        <p:spPr bwMode="auto">
          <a:xfrm>
            <a:off x="3975100" y="4603750"/>
            <a:ext cx="5759450" cy="1308050"/>
          </a:xfrm>
          <a:prstGeom prst="rect">
            <a:avLst/>
          </a:prstGeom>
          <a:noFill/>
          <a:ln w="9525">
            <a:noFill/>
            <a:miter lim="800000"/>
            <a:headEnd/>
            <a:tailEnd/>
          </a:ln>
        </p:spPr>
        <p:txBody>
          <a:bodyPr lIns="108000" tIns="0" rIns="0" bIns="0">
            <a:spAutoFit/>
          </a:bodyPr>
          <a:lstStyle/>
          <a:p>
            <a:pPr eaLnBrk="0" hangingPunct="0">
              <a:buClr>
                <a:schemeClr val="accent1"/>
              </a:buClr>
              <a:buSzPct val="70000"/>
              <a:buFont typeface="Wingdings 2" pitchFamily="18" charset="2"/>
              <a:buNone/>
            </a:pPr>
            <a:r>
              <a:rPr lang="ru-RU" sz="1700" b="1" dirty="0">
                <a:solidFill>
                  <a:srgbClr val="800080"/>
                </a:solidFill>
                <a:latin typeface="Book Antiqua" pitchFamily="18" charset="0"/>
              </a:rPr>
              <a:t>НЕСОВПАДЕНИЕ</a:t>
            </a:r>
            <a:r>
              <a:rPr lang="ru-RU" sz="1700" b="1" dirty="0">
                <a:solidFill>
                  <a:srgbClr val="003366"/>
                </a:solidFill>
                <a:latin typeface="Book Antiqua" pitchFamily="18" charset="0"/>
              </a:rPr>
              <a:t> между законодательно установленными принципами </a:t>
            </a:r>
            <a:r>
              <a:rPr lang="ru-RU" sz="1700" b="1" dirty="0" smtClean="0">
                <a:solidFill>
                  <a:srgbClr val="003366"/>
                </a:solidFill>
                <a:latin typeface="Book Antiqua" pitchFamily="18" charset="0"/>
              </a:rPr>
              <a:t>работы (службы), </a:t>
            </a:r>
            <a:r>
              <a:rPr lang="ru-RU" sz="1700" b="1" dirty="0">
                <a:solidFill>
                  <a:srgbClr val="003366"/>
                </a:solidFill>
                <a:latin typeface="Book Antiqua" pitchFamily="18" charset="0"/>
              </a:rPr>
              <a:t>порядком поступления на нее, ее прохождением и </a:t>
            </a:r>
            <a:r>
              <a:rPr lang="ru-RU" sz="1700" b="1" dirty="0">
                <a:solidFill>
                  <a:srgbClr val="800080"/>
                </a:solidFill>
                <a:latin typeface="Book Antiqua" pitchFamily="18" charset="0"/>
              </a:rPr>
              <a:t>реальным осуществлением управленческой, кадровой и организационной </a:t>
            </a:r>
            <a:r>
              <a:rPr lang="ru-RU" sz="1700" b="1" dirty="0" smtClean="0">
                <a:solidFill>
                  <a:srgbClr val="800080"/>
                </a:solidFill>
                <a:latin typeface="Book Antiqua" pitchFamily="18" charset="0"/>
              </a:rPr>
              <a:t>политики.</a:t>
            </a:r>
            <a:endParaRPr lang="ru-RU" sz="1700" b="1" dirty="0">
              <a:solidFill>
                <a:srgbClr val="003366"/>
              </a:solidFill>
              <a:latin typeface="Book Antiqua" pitchFamily="18" charset="0"/>
            </a:endParaRPr>
          </a:p>
        </p:txBody>
      </p:sp>
      <p:sp>
        <p:nvSpPr>
          <p:cNvPr id="18447" name="AutoShape 14"/>
          <p:cNvSpPr>
            <a:spLocks noChangeArrowheads="1"/>
          </p:cNvSpPr>
          <p:nvPr/>
        </p:nvSpPr>
        <p:spPr bwMode="auto">
          <a:xfrm>
            <a:off x="2957513" y="6200775"/>
            <a:ext cx="1028700" cy="401638"/>
          </a:xfrm>
          <a:prstGeom prst="notchedRightArrow">
            <a:avLst>
              <a:gd name="adj1" fmla="val 43657"/>
              <a:gd name="adj2" fmla="val 70541"/>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
        <p:nvSpPr>
          <p:cNvPr id="18448" name="Rectangle 3"/>
          <p:cNvSpPr>
            <a:spLocks/>
          </p:cNvSpPr>
          <p:nvPr/>
        </p:nvSpPr>
        <p:spPr bwMode="auto">
          <a:xfrm>
            <a:off x="3975100" y="6242050"/>
            <a:ext cx="5759450" cy="258763"/>
          </a:xfrm>
          <a:prstGeom prst="rect">
            <a:avLst/>
          </a:prstGeom>
          <a:noFill/>
          <a:ln w="9525">
            <a:noFill/>
            <a:miter lim="800000"/>
            <a:headEnd/>
            <a:tailEnd/>
          </a:ln>
        </p:spPr>
        <p:txBody>
          <a:bodyPr lIns="108000" tIns="0" rIns="0" bIns="0">
            <a:spAutoFit/>
          </a:bodyPr>
          <a:lstStyle/>
          <a:p>
            <a:pPr eaLnBrk="0" hangingPunct="0">
              <a:buClr>
                <a:schemeClr val="accent1"/>
              </a:buClr>
              <a:buSzPct val="70000"/>
              <a:buFont typeface="Wingdings 2" pitchFamily="18" charset="2"/>
              <a:buNone/>
            </a:pPr>
            <a:r>
              <a:rPr lang="ru-RU" sz="1700" b="1">
                <a:solidFill>
                  <a:srgbClr val="003366"/>
                </a:solidFill>
                <a:latin typeface="Book Antiqua" pitchFamily="18" charset="0"/>
              </a:rPr>
              <a:t>……   …….</a:t>
            </a:r>
          </a:p>
        </p:txBody>
      </p:sp>
    </p:spTree>
  </p:cSld>
  <p:clrMapOvr>
    <a:masterClrMapping/>
  </p:clrMapOvr>
  <p:transition spd="slow">
    <p:cover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p:cNvSpPr>
          <p:nvPr>
            <p:ph type="title" idx="4294967295"/>
          </p:nvPr>
        </p:nvSpPr>
        <p:spPr>
          <a:xfrm>
            <a:off x="152400" y="568990"/>
            <a:ext cx="2911475" cy="5753358"/>
          </a:xfrm>
          <a:prstGeom prst="roundRect">
            <a:avLst>
              <a:gd name="adj" fmla="val 6565"/>
            </a:avLst>
          </a:prstGeom>
          <a:solidFill>
            <a:srgbClr val="DDFFFF"/>
          </a:solidFill>
          <a:ln w="38100" cmpd="dbl">
            <a:solidFill>
              <a:srgbClr val="003366"/>
            </a:solidFill>
            <a:headEnd type="none" w="med" len="med"/>
            <a:tailEnd type="none" w="med" len="med"/>
          </a:ln>
        </p:spPr>
        <p:txBody>
          <a:bodyPr lIns="0" tIns="1728000" rIns="0" bIns="1728000">
            <a:spAutoFit/>
          </a:bodyPr>
          <a:lstStyle/>
          <a:p>
            <a:pPr algn="ctr" eaLnBrk="1" hangingPunct="1"/>
            <a:r>
              <a:rPr lang="ru-RU" sz="2400" b="1" dirty="0" smtClean="0">
                <a:solidFill>
                  <a:srgbClr val="800080"/>
                </a:solidFill>
                <a:latin typeface="Book Antiqua" pitchFamily="18" charset="0"/>
              </a:rPr>
              <a:t>УСЛОВИЯ</a:t>
            </a:r>
            <a:r>
              <a:rPr lang="ru-RU" sz="2400" b="1" i="1" dirty="0" smtClean="0">
                <a:solidFill>
                  <a:srgbClr val="800080"/>
                </a:solidFill>
                <a:latin typeface="Book Antiqua" pitchFamily="18" charset="0"/>
              </a:rPr>
              <a:t>,</a:t>
            </a:r>
            <a:r>
              <a:rPr lang="ru-RU" sz="2400" b="1" dirty="0" smtClean="0">
                <a:solidFill>
                  <a:srgbClr val="800080"/>
                </a:solidFill>
                <a:latin typeface="Book Antiqua" pitchFamily="18" charset="0"/>
              </a:rPr>
              <a:t/>
            </a:r>
            <a:br>
              <a:rPr lang="ru-RU" sz="2400" b="1" dirty="0" smtClean="0">
                <a:solidFill>
                  <a:srgbClr val="800080"/>
                </a:solidFill>
                <a:latin typeface="Book Antiqua" pitchFamily="18" charset="0"/>
              </a:rPr>
            </a:br>
            <a:r>
              <a:rPr lang="ru-RU" sz="2400" b="1" dirty="0" smtClean="0">
                <a:solidFill>
                  <a:srgbClr val="800080"/>
                </a:solidFill>
                <a:latin typeface="Book Antiqua" pitchFamily="18" charset="0"/>
              </a:rPr>
              <a:t>способствующие</a:t>
            </a:r>
            <a:r>
              <a:rPr lang="ru-RU" sz="2400" b="1" dirty="0" smtClean="0">
                <a:solidFill>
                  <a:srgbClr val="761C31"/>
                </a:solidFill>
                <a:latin typeface="Book Antiqua" pitchFamily="18" charset="0"/>
              </a:rPr>
              <a:t/>
            </a:r>
            <a:br>
              <a:rPr lang="ru-RU" sz="2400" b="1" dirty="0" smtClean="0">
                <a:solidFill>
                  <a:srgbClr val="761C31"/>
                </a:solidFill>
                <a:latin typeface="Book Antiqua" pitchFamily="18" charset="0"/>
              </a:rPr>
            </a:br>
            <a:r>
              <a:rPr lang="ru-RU" sz="2000" b="1" dirty="0" smtClean="0">
                <a:solidFill>
                  <a:srgbClr val="003366"/>
                </a:solidFill>
                <a:latin typeface="Book Antiqua" pitchFamily="18" charset="0"/>
              </a:rPr>
              <a:t>ВОЗНИКНОВЕНИЮ</a:t>
            </a:r>
            <a:r>
              <a:rPr lang="ru-RU" sz="2400" b="1" dirty="0" smtClean="0">
                <a:solidFill>
                  <a:srgbClr val="003366"/>
                </a:solidFill>
                <a:latin typeface="Book Antiqua" pitchFamily="18" charset="0"/>
              </a:rPr>
              <a:t/>
            </a:r>
            <a:br>
              <a:rPr lang="ru-RU" sz="2400" b="1" dirty="0" smtClean="0">
                <a:solidFill>
                  <a:srgbClr val="003366"/>
                </a:solidFill>
                <a:latin typeface="Book Antiqua" pitchFamily="18" charset="0"/>
              </a:rPr>
            </a:br>
            <a:r>
              <a:rPr lang="ru-RU" sz="2400" b="1" dirty="0" smtClean="0">
                <a:solidFill>
                  <a:srgbClr val="003366"/>
                </a:solidFill>
                <a:latin typeface="Book Antiqua" pitchFamily="18" charset="0"/>
              </a:rPr>
              <a:t>конфликта</a:t>
            </a:r>
            <a:br>
              <a:rPr lang="ru-RU" sz="2400" b="1" dirty="0" smtClean="0">
                <a:solidFill>
                  <a:srgbClr val="003366"/>
                </a:solidFill>
                <a:latin typeface="Book Antiqua" pitchFamily="18" charset="0"/>
              </a:rPr>
            </a:br>
            <a:r>
              <a:rPr lang="ru-RU" sz="2400" b="1" dirty="0" smtClean="0">
                <a:solidFill>
                  <a:srgbClr val="003366"/>
                </a:solidFill>
                <a:latin typeface="Book Antiqua" pitchFamily="18" charset="0"/>
              </a:rPr>
              <a:t>интересов</a:t>
            </a:r>
            <a:br>
              <a:rPr lang="ru-RU" sz="2400" b="1" dirty="0" smtClean="0">
                <a:solidFill>
                  <a:srgbClr val="003366"/>
                </a:solidFill>
                <a:latin typeface="Book Antiqua" pitchFamily="18" charset="0"/>
              </a:rPr>
            </a:br>
            <a:endParaRPr lang="ru-RU" sz="2400" b="1" dirty="0" smtClean="0">
              <a:solidFill>
                <a:srgbClr val="003366"/>
              </a:solidFill>
              <a:latin typeface="Book Antiqua" pitchFamily="18" charset="0"/>
            </a:endParaRPr>
          </a:p>
        </p:txBody>
      </p:sp>
      <p:sp>
        <p:nvSpPr>
          <p:cNvPr id="19459" name="AutoShape 14"/>
          <p:cNvSpPr>
            <a:spLocks noChangeArrowheads="1"/>
          </p:cNvSpPr>
          <p:nvPr/>
        </p:nvSpPr>
        <p:spPr bwMode="auto">
          <a:xfrm>
            <a:off x="2957513" y="1133475"/>
            <a:ext cx="1028700" cy="401638"/>
          </a:xfrm>
          <a:prstGeom prst="notchedRightArrow">
            <a:avLst>
              <a:gd name="adj1" fmla="val 43657"/>
              <a:gd name="adj2" fmla="val 70541"/>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
        <p:nvSpPr>
          <p:cNvPr id="19460" name="Rectangle 3"/>
          <p:cNvSpPr>
            <a:spLocks/>
          </p:cNvSpPr>
          <p:nvPr/>
        </p:nvSpPr>
        <p:spPr bwMode="auto">
          <a:xfrm>
            <a:off x="3975100" y="234950"/>
            <a:ext cx="5759450" cy="2249847"/>
          </a:xfrm>
          <a:prstGeom prst="rect">
            <a:avLst/>
          </a:prstGeom>
          <a:noFill/>
          <a:ln w="9525">
            <a:noFill/>
            <a:miter lim="800000"/>
            <a:headEnd/>
            <a:tailEnd/>
          </a:ln>
        </p:spPr>
        <p:txBody>
          <a:bodyPr lIns="108000" tIns="0" rIns="0" bIns="0">
            <a:spAutoFit/>
          </a:bodyPr>
          <a:lstStyle/>
          <a:p>
            <a:pPr marL="266700" indent="-266700">
              <a:buClr>
                <a:schemeClr val="accent1"/>
              </a:buClr>
              <a:buSzPct val="70000"/>
              <a:buFont typeface="Wingdings 2" pitchFamily="18" charset="2"/>
              <a:buNone/>
            </a:pPr>
            <a:r>
              <a:rPr lang="ru-RU" sz="1700" b="1" dirty="0">
                <a:solidFill>
                  <a:srgbClr val="800080"/>
                </a:solidFill>
                <a:latin typeface="Book Antiqua" pitchFamily="18" charset="0"/>
              </a:rPr>
              <a:t>Низкая ответственность</a:t>
            </a:r>
            <a:r>
              <a:rPr lang="ru-RU" sz="1700" b="1" dirty="0">
                <a:solidFill>
                  <a:srgbClr val="003366"/>
                </a:solidFill>
                <a:latin typeface="Book Antiqua" pitchFamily="18" charset="0"/>
              </a:rPr>
              <a:t> за </a:t>
            </a:r>
          </a:p>
          <a:p>
            <a:pPr marL="266700" indent="-266700">
              <a:buClr>
                <a:srgbClr val="800080"/>
              </a:buClr>
              <a:buFont typeface="Times New Roman" pitchFamily="18" charset="0"/>
              <a:buChar char="◙"/>
            </a:pPr>
            <a:r>
              <a:rPr lang="ru-RU" sz="1700" b="1" i="1" dirty="0">
                <a:solidFill>
                  <a:srgbClr val="003366"/>
                </a:solidFill>
                <a:latin typeface="Book Antiqua" pitchFamily="18" charset="0"/>
              </a:rPr>
              <a:t>невыполнение</a:t>
            </a:r>
            <a:r>
              <a:rPr lang="ru-RU" sz="1700" b="1" dirty="0">
                <a:solidFill>
                  <a:srgbClr val="003366"/>
                </a:solidFill>
                <a:latin typeface="Book Antiqua" pitchFamily="18" charset="0"/>
              </a:rPr>
              <a:t> или </a:t>
            </a:r>
            <a:r>
              <a:rPr lang="ru-RU" sz="1700" b="1" i="1" dirty="0">
                <a:solidFill>
                  <a:srgbClr val="003366"/>
                </a:solidFill>
                <a:latin typeface="Book Antiqua" pitchFamily="18" charset="0"/>
              </a:rPr>
              <a:t>ненадлежащее выполнение</a:t>
            </a:r>
            <a:r>
              <a:rPr lang="ru-RU" sz="1700" b="1" dirty="0">
                <a:solidFill>
                  <a:srgbClr val="003366"/>
                </a:solidFill>
                <a:latin typeface="Book Antiqua" pitchFamily="18" charset="0"/>
              </a:rPr>
              <a:t> должностных обязанностей, </a:t>
            </a:r>
          </a:p>
          <a:p>
            <a:pPr marL="266700" indent="-266700">
              <a:buClr>
                <a:srgbClr val="800080"/>
              </a:buClr>
              <a:buFont typeface="Times New Roman" pitchFamily="18" charset="0"/>
              <a:buChar char="◙"/>
            </a:pPr>
            <a:r>
              <a:rPr lang="ru-RU" sz="1700" b="1" i="1" dirty="0">
                <a:solidFill>
                  <a:srgbClr val="003366"/>
                </a:solidFill>
                <a:latin typeface="Book Antiqua" pitchFamily="18" charset="0"/>
              </a:rPr>
              <a:t>ненадлежащий контроль</a:t>
            </a:r>
            <a:r>
              <a:rPr lang="ru-RU" sz="1700" b="1" dirty="0">
                <a:solidFill>
                  <a:srgbClr val="003366"/>
                </a:solidFill>
                <a:latin typeface="Book Antiqua" pitchFamily="18" charset="0"/>
              </a:rPr>
              <a:t> за </a:t>
            </a:r>
            <a:r>
              <a:rPr lang="ru-RU" sz="1700" b="1" dirty="0" smtClean="0">
                <a:solidFill>
                  <a:srgbClr val="003366"/>
                </a:solidFill>
                <a:latin typeface="Book Antiqua" pitchFamily="18" charset="0"/>
              </a:rPr>
              <a:t>работником (служащим) </a:t>
            </a:r>
            <a:r>
              <a:rPr lang="ru-RU" sz="1700" b="1" dirty="0">
                <a:solidFill>
                  <a:srgbClr val="003366"/>
                </a:solidFill>
                <a:latin typeface="Book Antiqua" pitchFamily="18" charset="0"/>
              </a:rPr>
              <a:t>на стадии исполнения им должностных обязанностей, </a:t>
            </a:r>
          </a:p>
          <a:p>
            <a:pPr marL="266700" indent="-266700">
              <a:buClr>
                <a:srgbClr val="800080"/>
              </a:buClr>
              <a:buFont typeface="Times New Roman" pitchFamily="18" charset="0"/>
              <a:buChar char="◙"/>
            </a:pPr>
            <a:r>
              <a:rPr lang="ru-RU" sz="1700" b="1" i="1" dirty="0">
                <a:solidFill>
                  <a:srgbClr val="003366"/>
                </a:solidFill>
                <a:latin typeface="Book Antiqua" pitchFamily="18" charset="0"/>
              </a:rPr>
              <a:t>несоблюдение</a:t>
            </a:r>
            <a:r>
              <a:rPr lang="ru-RU" sz="1700" b="1" dirty="0">
                <a:solidFill>
                  <a:srgbClr val="003366"/>
                </a:solidFill>
                <a:latin typeface="Book Antiqua" pitchFamily="18" charset="0"/>
              </a:rPr>
              <a:t> служебной и организационной дисциплины</a:t>
            </a:r>
          </a:p>
        </p:txBody>
      </p:sp>
      <p:sp>
        <p:nvSpPr>
          <p:cNvPr id="19461" name="Line 19"/>
          <p:cNvSpPr>
            <a:spLocks noChangeShapeType="1"/>
          </p:cNvSpPr>
          <p:nvPr/>
        </p:nvSpPr>
        <p:spPr bwMode="auto">
          <a:xfrm>
            <a:off x="4000500" y="215900"/>
            <a:ext cx="0" cy="2286000"/>
          </a:xfrm>
          <a:prstGeom prst="line">
            <a:avLst/>
          </a:prstGeom>
          <a:noFill/>
          <a:ln w="38100" cmpd="dbl">
            <a:solidFill>
              <a:srgbClr val="003366"/>
            </a:solidFill>
            <a:round/>
            <a:headEnd/>
            <a:tailEnd/>
          </a:ln>
          <a:effectLst/>
        </p:spPr>
        <p:txBody>
          <a:bodyPr/>
          <a:lstStyle/>
          <a:p>
            <a:endParaRPr lang="ru-RU"/>
          </a:p>
        </p:txBody>
      </p:sp>
      <p:sp>
        <p:nvSpPr>
          <p:cNvPr id="19462" name="AutoShape 14"/>
          <p:cNvSpPr>
            <a:spLocks noChangeArrowheads="1"/>
          </p:cNvSpPr>
          <p:nvPr/>
        </p:nvSpPr>
        <p:spPr bwMode="auto">
          <a:xfrm>
            <a:off x="2957513" y="3470275"/>
            <a:ext cx="1028700" cy="401638"/>
          </a:xfrm>
          <a:prstGeom prst="notchedRightArrow">
            <a:avLst>
              <a:gd name="adj1" fmla="val 43657"/>
              <a:gd name="adj2" fmla="val 70541"/>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
        <p:nvSpPr>
          <p:cNvPr id="19463" name="Rectangle 3"/>
          <p:cNvSpPr>
            <a:spLocks/>
          </p:cNvSpPr>
          <p:nvPr/>
        </p:nvSpPr>
        <p:spPr bwMode="auto">
          <a:xfrm>
            <a:off x="3975100" y="2711450"/>
            <a:ext cx="5759450" cy="1674305"/>
          </a:xfrm>
          <a:prstGeom prst="rect">
            <a:avLst/>
          </a:prstGeom>
          <a:noFill/>
          <a:ln w="9525">
            <a:noFill/>
            <a:miter lim="800000"/>
            <a:headEnd/>
            <a:tailEnd/>
          </a:ln>
        </p:spPr>
        <p:txBody>
          <a:bodyPr lIns="108000" tIns="0" rIns="0" bIns="0">
            <a:spAutoFit/>
          </a:bodyPr>
          <a:lstStyle/>
          <a:p>
            <a:pPr marL="266700" indent="-266700">
              <a:buClr>
                <a:srgbClr val="800080"/>
              </a:buClr>
              <a:buFont typeface="Times New Roman" pitchFamily="18" charset="0"/>
              <a:buChar char="◙"/>
            </a:pPr>
            <a:r>
              <a:rPr lang="ru-RU" sz="1700" b="1" i="1" dirty="0">
                <a:solidFill>
                  <a:srgbClr val="003366"/>
                </a:solidFill>
                <a:latin typeface="Book Antiqua" pitchFamily="18" charset="0"/>
              </a:rPr>
              <a:t>Слабое использование</a:t>
            </a:r>
            <a:r>
              <a:rPr lang="ru-RU" sz="1700" b="1" dirty="0">
                <a:solidFill>
                  <a:srgbClr val="003366"/>
                </a:solidFill>
                <a:latin typeface="Book Antiqua" pitchFamily="18" charset="0"/>
              </a:rPr>
              <a:t> моральных и материальных ресурсов </a:t>
            </a:r>
            <a:r>
              <a:rPr lang="ru-RU" sz="1700" b="1" dirty="0">
                <a:solidFill>
                  <a:srgbClr val="800080"/>
                </a:solidFill>
                <a:latin typeface="Book Antiqua" pitchFamily="18" charset="0"/>
              </a:rPr>
              <a:t>мотивации</a:t>
            </a:r>
            <a:r>
              <a:rPr lang="ru-RU" sz="1700" b="1" dirty="0">
                <a:solidFill>
                  <a:srgbClr val="003366"/>
                </a:solidFill>
                <a:latin typeface="Book Antiqua" pitchFamily="18" charset="0"/>
              </a:rPr>
              <a:t> </a:t>
            </a:r>
            <a:r>
              <a:rPr lang="ru-RU" sz="1700" b="1" dirty="0" smtClean="0">
                <a:solidFill>
                  <a:srgbClr val="003366"/>
                </a:solidFill>
                <a:latin typeface="Book Antiqua" pitchFamily="18" charset="0"/>
              </a:rPr>
              <a:t>работника (служащего),</a:t>
            </a:r>
            <a:endParaRPr lang="ru-RU" sz="1700" b="1" dirty="0">
              <a:solidFill>
                <a:srgbClr val="003366"/>
              </a:solidFill>
              <a:latin typeface="Book Antiqua" pitchFamily="18" charset="0"/>
            </a:endParaRPr>
          </a:p>
          <a:p>
            <a:pPr marL="266700" indent="-266700">
              <a:buClr>
                <a:srgbClr val="800080"/>
              </a:buClr>
              <a:buFont typeface="Times New Roman" pitchFamily="18" charset="0"/>
              <a:buChar char="◙"/>
            </a:pPr>
            <a:r>
              <a:rPr lang="ru-RU" sz="1700" b="1" i="1" dirty="0">
                <a:solidFill>
                  <a:srgbClr val="003366"/>
                </a:solidFill>
                <a:latin typeface="Book Antiqua" pitchFamily="18" charset="0"/>
              </a:rPr>
              <a:t>дискриминация</a:t>
            </a:r>
            <a:r>
              <a:rPr lang="ru-RU" sz="1700" b="1" dirty="0">
                <a:solidFill>
                  <a:srgbClr val="003366"/>
                </a:solidFill>
                <a:latin typeface="Book Antiqua" pitchFamily="18" charset="0"/>
              </a:rPr>
              <a:t> и </a:t>
            </a:r>
            <a:r>
              <a:rPr lang="ru-RU" sz="1700" b="1" i="1" dirty="0">
                <a:solidFill>
                  <a:srgbClr val="003366"/>
                </a:solidFill>
                <a:latin typeface="Book Antiqua" pitchFamily="18" charset="0"/>
              </a:rPr>
              <a:t>неодинаковое вознаграждение</a:t>
            </a:r>
            <a:r>
              <a:rPr lang="ru-RU" sz="1700" b="1" dirty="0">
                <a:solidFill>
                  <a:srgbClr val="003366"/>
                </a:solidFill>
                <a:latin typeface="Book Antiqua" pitchFamily="18" charset="0"/>
              </a:rPr>
              <a:t> при выполнении равного объема </a:t>
            </a:r>
            <a:r>
              <a:rPr lang="ru-RU" sz="1700" b="1" dirty="0" smtClean="0">
                <a:solidFill>
                  <a:srgbClr val="003366"/>
                </a:solidFill>
                <a:latin typeface="Book Antiqua" pitchFamily="18" charset="0"/>
              </a:rPr>
              <a:t> </a:t>
            </a:r>
            <a:r>
              <a:rPr lang="ru-RU" sz="1700" b="1" dirty="0">
                <a:solidFill>
                  <a:srgbClr val="003366"/>
                </a:solidFill>
                <a:latin typeface="Book Antiqua" pitchFamily="18" charset="0"/>
              </a:rPr>
              <a:t>функций,</a:t>
            </a:r>
          </a:p>
          <a:p>
            <a:pPr marL="266700" indent="-266700">
              <a:buClr>
                <a:srgbClr val="800080"/>
              </a:buClr>
              <a:buFont typeface="Times New Roman" pitchFamily="18" charset="0"/>
              <a:buChar char="◙"/>
            </a:pPr>
            <a:r>
              <a:rPr lang="ru-RU" sz="1700" b="1" i="1" dirty="0">
                <a:solidFill>
                  <a:srgbClr val="003366"/>
                </a:solidFill>
                <a:latin typeface="Book Antiqua" pitchFamily="18" charset="0"/>
              </a:rPr>
              <a:t>необъективность</a:t>
            </a:r>
            <a:r>
              <a:rPr lang="ru-RU" sz="1700" b="1" dirty="0">
                <a:solidFill>
                  <a:srgbClr val="003366"/>
                </a:solidFill>
                <a:latin typeface="Book Antiqua" pitchFamily="18" charset="0"/>
              </a:rPr>
              <a:t> и </a:t>
            </a:r>
            <a:r>
              <a:rPr lang="ru-RU" sz="1700" b="1" i="1" dirty="0">
                <a:solidFill>
                  <a:srgbClr val="003366"/>
                </a:solidFill>
                <a:latin typeface="Book Antiqua" pitchFamily="18" charset="0"/>
              </a:rPr>
              <a:t>неэффективность</a:t>
            </a:r>
            <a:r>
              <a:rPr lang="ru-RU" sz="1700" b="1" dirty="0">
                <a:solidFill>
                  <a:srgbClr val="003366"/>
                </a:solidFill>
                <a:latin typeface="Book Antiqua" pitchFamily="18" charset="0"/>
              </a:rPr>
              <a:t> системы </a:t>
            </a:r>
            <a:r>
              <a:rPr lang="ru-RU" sz="1700" b="1" dirty="0">
                <a:solidFill>
                  <a:srgbClr val="800080"/>
                </a:solidFill>
                <a:latin typeface="Book Antiqua" pitchFamily="18" charset="0"/>
              </a:rPr>
              <a:t>оплаты труда</a:t>
            </a:r>
          </a:p>
        </p:txBody>
      </p:sp>
      <p:sp>
        <p:nvSpPr>
          <p:cNvPr id="19464" name="Line 22"/>
          <p:cNvSpPr>
            <a:spLocks noChangeShapeType="1"/>
          </p:cNvSpPr>
          <p:nvPr/>
        </p:nvSpPr>
        <p:spPr bwMode="auto">
          <a:xfrm>
            <a:off x="4000500" y="2654300"/>
            <a:ext cx="0" cy="2044700"/>
          </a:xfrm>
          <a:prstGeom prst="line">
            <a:avLst/>
          </a:prstGeom>
          <a:noFill/>
          <a:ln w="38100" cmpd="dbl">
            <a:solidFill>
              <a:srgbClr val="003366"/>
            </a:solidFill>
            <a:round/>
            <a:headEnd/>
            <a:tailEnd/>
          </a:ln>
          <a:effectLst/>
        </p:spPr>
        <p:txBody>
          <a:bodyPr/>
          <a:lstStyle/>
          <a:p>
            <a:endParaRPr lang="ru-RU"/>
          </a:p>
        </p:txBody>
      </p:sp>
      <p:sp>
        <p:nvSpPr>
          <p:cNvPr id="19465" name="AutoShape 14"/>
          <p:cNvSpPr>
            <a:spLocks noChangeArrowheads="1"/>
          </p:cNvSpPr>
          <p:nvPr/>
        </p:nvSpPr>
        <p:spPr bwMode="auto">
          <a:xfrm>
            <a:off x="2957513" y="5083175"/>
            <a:ext cx="1028700" cy="401638"/>
          </a:xfrm>
          <a:prstGeom prst="notchedRightArrow">
            <a:avLst>
              <a:gd name="adj1" fmla="val 43657"/>
              <a:gd name="adj2" fmla="val 70541"/>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
        <p:nvSpPr>
          <p:cNvPr id="19466" name="Rectangle 3"/>
          <p:cNvSpPr>
            <a:spLocks/>
          </p:cNvSpPr>
          <p:nvPr/>
        </p:nvSpPr>
        <p:spPr bwMode="auto">
          <a:xfrm>
            <a:off x="3975100" y="4883150"/>
            <a:ext cx="5759450" cy="784830"/>
          </a:xfrm>
          <a:prstGeom prst="rect">
            <a:avLst/>
          </a:prstGeom>
          <a:noFill/>
          <a:ln w="9525">
            <a:noFill/>
            <a:miter lim="800000"/>
            <a:headEnd/>
            <a:tailEnd/>
          </a:ln>
        </p:spPr>
        <p:txBody>
          <a:bodyPr lIns="108000" tIns="0" rIns="0" bIns="0">
            <a:spAutoFit/>
          </a:bodyPr>
          <a:lstStyle/>
          <a:p>
            <a:pPr>
              <a:buClr>
                <a:schemeClr val="accent1"/>
              </a:buClr>
              <a:buSzPct val="70000"/>
              <a:buFont typeface="Wingdings 2" pitchFamily="18" charset="2"/>
              <a:buNone/>
            </a:pPr>
            <a:r>
              <a:rPr lang="ru-RU" sz="1700" b="1" dirty="0">
                <a:solidFill>
                  <a:srgbClr val="800080"/>
                </a:solidFill>
                <a:latin typeface="Book Antiqua" pitchFamily="18" charset="0"/>
              </a:rPr>
              <a:t>Отсутствие</a:t>
            </a:r>
            <a:r>
              <a:rPr lang="ru-RU" sz="1700" b="1" dirty="0">
                <a:solidFill>
                  <a:srgbClr val="003366"/>
                </a:solidFill>
                <a:latin typeface="Book Antiqua" pitchFamily="18" charset="0"/>
              </a:rPr>
              <a:t> </a:t>
            </a:r>
            <a:r>
              <a:rPr lang="ru-RU" sz="1700" b="1" i="1" dirty="0">
                <a:solidFill>
                  <a:srgbClr val="003366"/>
                </a:solidFill>
                <a:latin typeface="Book Antiqua" pitchFamily="18" charset="0"/>
              </a:rPr>
              <a:t>реальной защищенности</a:t>
            </a:r>
            <a:r>
              <a:rPr lang="ru-RU" sz="1700" b="1" dirty="0">
                <a:solidFill>
                  <a:srgbClr val="003366"/>
                </a:solidFill>
                <a:latin typeface="Book Antiqua" pitchFamily="18" charset="0"/>
              </a:rPr>
              <a:t> </a:t>
            </a:r>
            <a:r>
              <a:rPr lang="ru-RU" sz="1700" b="1" dirty="0" smtClean="0">
                <a:solidFill>
                  <a:srgbClr val="003366"/>
                </a:solidFill>
                <a:latin typeface="Book Antiqua" pitchFamily="18" charset="0"/>
              </a:rPr>
              <a:t>работников  (служащих) </a:t>
            </a:r>
            <a:r>
              <a:rPr lang="ru-RU" sz="1700" b="1" dirty="0">
                <a:solidFill>
                  <a:srgbClr val="003366"/>
                </a:solidFill>
                <a:latin typeface="Book Antiqua" pitchFamily="18" charset="0"/>
              </a:rPr>
              <a:t>от неправомерного вмешательства в их профессиональную деятельность </a:t>
            </a:r>
          </a:p>
        </p:txBody>
      </p:sp>
      <p:sp>
        <p:nvSpPr>
          <p:cNvPr id="19467" name="Line 25"/>
          <p:cNvSpPr>
            <a:spLocks noChangeShapeType="1"/>
          </p:cNvSpPr>
          <p:nvPr/>
        </p:nvSpPr>
        <p:spPr bwMode="auto">
          <a:xfrm>
            <a:off x="4000500" y="4864100"/>
            <a:ext cx="0" cy="838200"/>
          </a:xfrm>
          <a:prstGeom prst="line">
            <a:avLst/>
          </a:prstGeom>
          <a:noFill/>
          <a:ln w="38100" cmpd="dbl">
            <a:solidFill>
              <a:srgbClr val="003366"/>
            </a:solidFill>
            <a:round/>
            <a:headEnd/>
            <a:tailEnd/>
          </a:ln>
          <a:effectLst/>
        </p:spPr>
        <p:txBody>
          <a:bodyPr/>
          <a:lstStyle/>
          <a:p>
            <a:endParaRPr lang="ru-RU"/>
          </a:p>
        </p:txBody>
      </p:sp>
      <p:sp>
        <p:nvSpPr>
          <p:cNvPr id="19468" name="AutoShape 14"/>
          <p:cNvSpPr>
            <a:spLocks noChangeArrowheads="1"/>
          </p:cNvSpPr>
          <p:nvPr/>
        </p:nvSpPr>
        <p:spPr bwMode="auto">
          <a:xfrm>
            <a:off x="2957513" y="6086475"/>
            <a:ext cx="1028700" cy="401638"/>
          </a:xfrm>
          <a:prstGeom prst="notchedRightArrow">
            <a:avLst>
              <a:gd name="adj1" fmla="val 43657"/>
              <a:gd name="adj2" fmla="val 70541"/>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
        <p:nvSpPr>
          <p:cNvPr id="19469" name="Rectangle 3"/>
          <p:cNvSpPr>
            <a:spLocks/>
          </p:cNvSpPr>
          <p:nvPr/>
        </p:nvSpPr>
        <p:spPr bwMode="auto">
          <a:xfrm>
            <a:off x="3975100" y="5886450"/>
            <a:ext cx="5759450" cy="776288"/>
          </a:xfrm>
          <a:prstGeom prst="rect">
            <a:avLst/>
          </a:prstGeom>
          <a:noFill/>
          <a:ln w="9525">
            <a:noFill/>
            <a:miter lim="800000"/>
            <a:headEnd/>
            <a:tailEnd/>
          </a:ln>
        </p:spPr>
        <p:txBody>
          <a:bodyPr lIns="108000" tIns="0" rIns="0" bIns="0">
            <a:spAutoFit/>
          </a:bodyPr>
          <a:lstStyle/>
          <a:p>
            <a:pPr>
              <a:buClr>
                <a:schemeClr val="accent1"/>
              </a:buClr>
              <a:buSzPct val="70000"/>
              <a:buFont typeface="Wingdings 2" pitchFamily="18" charset="2"/>
              <a:buNone/>
            </a:pPr>
            <a:r>
              <a:rPr lang="ru-RU" sz="1700" b="1">
                <a:solidFill>
                  <a:srgbClr val="800080"/>
                </a:solidFill>
                <a:latin typeface="Book Antiqua" pitchFamily="18" charset="0"/>
              </a:rPr>
              <a:t>Отсутствие</a:t>
            </a:r>
            <a:r>
              <a:rPr lang="ru-RU" sz="1700" b="1">
                <a:solidFill>
                  <a:srgbClr val="003366"/>
                </a:solidFill>
                <a:latin typeface="Book Antiqua" pitchFamily="18" charset="0"/>
              </a:rPr>
              <a:t> </a:t>
            </a:r>
            <a:r>
              <a:rPr lang="ru-RU" sz="1700" b="1" i="1">
                <a:solidFill>
                  <a:srgbClr val="003366"/>
                </a:solidFill>
                <a:latin typeface="Book Antiqua" pitchFamily="18" charset="0"/>
              </a:rPr>
              <a:t>критериев</a:t>
            </a:r>
            <a:r>
              <a:rPr lang="ru-RU" sz="1700" b="1">
                <a:solidFill>
                  <a:srgbClr val="003366"/>
                </a:solidFill>
                <a:latin typeface="Book Antiqua" pitchFamily="18" charset="0"/>
              </a:rPr>
              <a:t>, позволяющих выявить ситуацию возникшего либо предполагаемого конфликта интересов </a:t>
            </a:r>
          </a:p>
        </p:txBody>
      </p:sp>
      <p:sp>
        <p:nvSpPr>
          <p:cNvPr id="19470" name="Line 28"/>
          <p:cNvSpPr>
            <a:spLocks noChangeShapeType="1"/>
          </p:cNvSpPr>
          <p:nvPr/>
        </p:nvSpPr>
        <p:spPr bwMode="auto">
          <a:xfrm>
            <a:off x="4000500" y="5867400"/>
            <a:ext cx="0" cy="838200"/>
          </a:xfrm>
          <a:prstGeom prst="line">
            <a:avLst/>
          </a:prstGeom>
          <a:noFill/>
          <a:ln w="38100" cmpd="dbl">
            <a:solidFill>
              <a:srgbClr val="003366"/>
            </a:solidFill>
            <a:round/>
            <a:headEnd/>
            <a:tailEnd/>
          </a:ln>
          <a:effectLst/>
        </p:spPr>
        <p:txBody>
          <a:bodyPr/>
          <a:lstStyle/>
          <a:p>
            <a:endParaRPr lang="ru-RU"/>
          </a:p>
        </p:txBody>
      </p:sp>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p:cNvSpPr>
          <p:nvPr>
            <p:ph type="title" idx="4294967295"/>
          </p:nvPr>
        </p:nvSpPr>
        <p:spPr bwMode="auto">
          <a:xfrm>
            <a:off x="177800" y="204788"/>
            <a:ext cx="9486900" cy="555625"/>
          </a:xfrm>
          <a:prstGeom prst="foldedCorner">
            <a:avLst>
              <a:gd name="adj" fmla="val 12500"/>
            </a:avLst>
          </a:prstGeom>
          <a:solidFill>
            <a:srgbClr val="D9D9FF"/>
          </a:solidFill>
          <a:effectLst>
            <a:outerShdw dist="63500" dir="2212194" algn="ctr" rotWithShape="0">
              <a:srgbClr val="003366"/>
            </a:outerShdw>
          </a:effectLst>
        </p:spPr>
        <p:txBody>
          <a:bodyPr wrap="square" lIns="91440" tIns="108000" rIns="91440" bIns="108000" numCol="1" anchorCtr="0" compatLnSpc="1">
            <a:prstTxWarp prst="textNoShape">
              <a:avLst/>
            </a:prstTxWarp>
            <a:spAutoFit/>
          </a:bodyPr>
          <a:lstStyle/>
          <a:p>
            <a:pPr algn="ctr"/>
            <a:r>
              <a:rPr lang="ru-RU" sz="2000" b="1" cap="none" smtClean="0">
                <a:solidFill>
                  <a:srgbClr val="003366"/>
                </a:solidFill>
                <a:effectLst/>
                <a:latin typeface="Book Antiqua" pitchFamily="18" charset="0"/>
              </a:rPr>
              <a:t>Конфликт интересов </a:t>
            </a:r>
            <a:r>
              <a:rPr lang="ru-RU" sz="2000" b="1" cap="none" smtClean="0">
                <a:solidFill>
                  <a:srgbClr val="800080"/>
                </a:solidFill>
                <a:effectLst/>
                <a:latin typeface="Book Antiqua" pitchFamily="18" charset="0"/>
              </a:rPr>
              <a:t>реально проявляется </a:t>
            </a:r>
            <a:r>
              <a:rPr lang="ru-RU" sz="2000" b="1" cap="none" smtClean="0">
                <a:solidFill>
                  <a:srgbClr val="003366"/>
                </a:solidFill>
                <a:effectLst/>
                <a:latin typeface="Book Antiqua" pitchFamily="18" charset="0"/>
              </a:rPr>
              <a:t>в коррупционных действиях</a:t>
            </a:r>
          </a:p>
        </p:txBody>
      </p:sp>
      <p:sp>
        <p:nvSpPr>
          <p:cNvPr id="20483" name="Text Box 6"/>
          <p:cNvSpPr txBox="1">
            <a:spLocks noChangeArrowheads="1"/>
          </p:cNvSpPr>
          <p:nvPr/>
        </p:nvSpPr>
        <p:spPr bwMode="auto">
          <a:xfrm>
            <a:off x="165100" y="1231900"/>
            <a:ext cx="2451100" cy="724608"/>
          </a:xfrm>
          <a:prstGeom prst="rect">
            <a:avLst/>
          </a:prstGeom>
          <a:solidFill>
            <a:srgbClr val="E1FFFF"/>
          </a:solidFill>
          <a:ln w="38100" algn="ctr">
            <a:solidFill>
              <a:srgbClr val="800080"/>
            </a:solidFill>
            <a:miter lim="800000"/>
            <a:headEnd/>
            <a:tailEnd/>
          </a:ln>
          <a:effectLst/>
        </p:spPr>
        <p:txBody>
          <a:bodyPr lIns="0" tIns="54000" rIns="0" bIns="54000">
            <a:spAutoFit/>
          </a:bodyPr>
          <a:lstStyle/>
          <a:p>
            <a:pPr algn="ctr">
              <a:spcBef>
                <a:spcPct val="50000"/>
              </a:spcBef>
            </a:pPr>
            <a:r>
              <a:rPr lang="ru-RU" sz="2000" b="1" dirty="0">
                <a:solidFill>
                  <a:srgbClr val="003366"/>
                </a:solidFill>
              </a:rPr>
              <a:t>Принимающий решение </a:t>
            </a:r>
            <a:r>
              <a:rPr lang="ru-RU" sz="2000" b="1" dirty="0" smtClean="0">
                <a:solidFill>
                  <a:srgbClr val="003366"/>
                </a:solidFill>
              </a:rPr>
              <a:t>работник</a:t>
            </a:r>
            <a:endParaRPr lang="ru-RU" sz="2000" b="1" dirty="0">
              <a:solidFill>
                <a:srgbClr val="800080"/>
              </a:solidFill>
            </a:endParaRPr>
          </a:p>
        </p:txBody>
      </p:sp>
      <p:sp>
        <p:nvSpPr>
          <p:cNvPr id="20484" name="Text Box 7"/>
          <p:cNvSpPr txBox="1">
            <a:spLocks noChangeArrowheads="1"/>
          </p:cNvSpPr>
          <p:nvPr/>
        </p:nvSpPr>
        <p:spPr bwMode="auto">
          <a:xfrm>
            <a:off x="6362700" y="1231900"/>
            <a:ext cx="3365500" cy="755650"/>
          </a:xfrm>
          <a:prstGeom prst="rect">
            <a:avLst/>
          </a:prstGeom>
          <a:solidFill>
            <a:srgbClr val="E1FFFF"/>
          </a:solidFill>
          <a:ln w="38100" algn="ctr">
            <a:solidFill>
              <a:srgbClr val="800080"/>
            </a:solidFill>
            <a:miter lim="800000"/>
            <a:headEnd/>
            <a:tailEnd/>
          </a:ln>
          <a:effectLst/>
        </p:spPr>
        <p:txBody>
          <a:bodyPr lIns="0" tIns="54000" rIns="0" bIns="54000">
            <a:spAutoFit/>
          </a:bodyPr>
          <a:lstStyle/>
          <a:p>
            <a:pPr algn="ctr">
              <a:spcBef>
                <a:spcPct val="50000"/>
              </a:spcBef>
            </a:pPr>
            <a:r>
              <a:rPr lang="ru-RU" sz="2000" b="1">
                <a:solidFill>
                  <a:srgbClr val="003366"/>
                </a:solidFill>
              </a:rPr>
              <a:t>Заинтересованный в этом решении </a:t>
            </a:r>
            <a:r>
              <a:rPr lang="ru-RU" sz="2000" b="1">
                <a:solidFill>
                  <a:srgbClr val="800080"/>
                </a:solidFill>
              </a:rPr>
              <a:t>гражданин</a:t>
            </a:r>
          </a:p>
        </p:txBody>
      </p:sp>
      <p:sp>
        <p:nvSpPr>
          <p:cNvPr id="20485" name="AutoShape 5"/>
          <p:cNvSpPr>
            <a:spLocks noChangeArrowheads="1"/>
          </p:cNvSpPr>
          <p:nvPr/>
        </p:nvSpPr>
        <p:spPr bwMode="auto">
          <a:xfrm>
            <a:off x="2540000" y="1082675"/>
            <a:ext cx="3937000" cy="1060450"/>
          </a:xfrm>
          <a:prstGeom prst="leftRightArrowCallout">
            <a:avLst>
              <a:gd name="adj1" fmla="val 25000"/>
              <a:gd name="adj2" fmla="val 25000"/>
              <a:gd name="adj3" fmla="val 46407"/>
              <a:gd name="adj4" fmla="val 50000"/>
            </a:avLst>
          </a:prstGeom>
          <a:gradFill rotWithShape="1">
            <a:gsLst>
              <a:gs pos="0">
                <a:srgbClr val="FFC5FF"/>
              </a:gs>
              <a:gs pos="50000">
                <a:srgbClr val="FFDDFC"/>
              </a:gs>
              <a:gs pos="100000">
                <a:srgbClr val="FFC5FF"/>
              </a:gs>
            </a:gsLst>
            <a:lin ang="0" scaled="1"/>
          </a:gradFill>
          <a:ln w="38100" cmpd="dbl" algn="ctr">
            <a:solidFill>
              <a:srgbClr val="003366"/>
            </a:solidFill>
            <a:miter lim="800000"/>
            <a:headEnd/>
            <a:tailEnd/>
          </a:ln>
          <a:effectLst/>
        </p:spPr>
        <p:txBody>
          <a:bodyPr lIns="0" tIns="54000" rIns="0" bIns="54000" anchor="ctr">
            <a:spAutoFit/>
          </a:bodyPr>
          <a:lstStyle/>
          <a:p>
            <a:pPr marL="228600" indent="-228600" algn="ctr"/>
            <a:r>
              <a:rPr lang="ru-RU" sz="2000" b="1">
                <a:solidFill>
                  <a:srgbClr val="800080"/>
                </a:solidFill>
                <a:latin typeface="Book Antiqua" pitchFamily="18" charset="0"/>
              </a:rPr>
              <a:t>Две стороны</a:t>
            </a:r>
            <a:r>
              <a:rPr lang="ru-RU" sz="2000" b="1">
                <a:solidFill>
                  <a:srgbClr val="090F43"/>
                </a:solidFill>
                <a:latin typeface="Book Antiqua" pitchFamily="18" charset="0"/>
              </a:rPr>
              <a:t> </a:t>
            </a:r>
            <a:br>
              <a:rPr lang="ru-RU" sz="2000" b="1">
                <a:solidFill>
                  <a:srgbClr val="090F43"/>
                </a:solidFill>
                <a:latin typeface="Book Antiqua" pitchFamily="18" charset="0"/>
              </a:rPr>
            </a:br>
            <a:r>
              <a:rPr lang="ru-RU" sz="2000" b="1">
                <a:solidFill>
                  <a:srgbClr val="090F43"/>
                </a:solidFill>
                <a:latin typeface="Book Antiqua" pitchFamily="18" charset="0"/>
              </a:rPr>
              <a:t>конфликта интересов</a:t>
            </a:r>
          </a:p>
        </p:txBody>
      </p:sp>
      <p:sp>
        <p:nvSpPr>
          <p:cNvPr id="20486" name="Text Box 8"/>
          <p:cNvSpPr txBox="1">
            <a:spLocks noChangeArrowheads="1"/>
          </p:cNvSpPr>
          <p:nvPr/>
        </p:nvSpPr>
        <p:spPr bwMode="auto">
          <a:xfrm>
            <a:off x="6499225" y="1911350"/>
            <a:ext cx="3175000" cy="609600"/>
          </a:xfrm>
          <a:prstGeom prst="rect">
            <a:avLst/>
          </a:prstGeom>
          <a:solidFill>
            <a:srgbClr val="FFE1FF"/>
          </a:solidFill>
          <a:ln w="9525" algn="ctr">
            <a:noFill/>
            <a:miter lim="800000"/>
            <a:headEnd/>
            <a:tailEnd/>
          </a:ln>
          <a:effectLst/>
        </p:spPr>
        <p:txBody>
          <a:bodyPr lIns="0" tIns="0" rIns="0" bIns="0">
            <a:spAutoFit/>
          </a:bodyPr>
          <a:lstStyle/>
          <a:p>
            <a:pPr indent="38100">
              <a:spcBef>
                <a:spcPct val="50000"/>
              </a:spcBef>
            </a:pPr>
            <a:r>
              <a:rPr lang="ru-RU" sz="2000" i="1">
                <a:solidFill>
                  <a:srgbClr val="003366"/>
                </a:solidFill>
              </a:rPr>
              <a:t>готовый </a:t>
            </a:r>
            <a:r>
              <a:rPr lang="ru-RU" sz="2000" i="1">
                <a:solidFill>
                  <a:srgbClr val="800080"/>
                </a:solidFill>
              </a:rPr>
              <a:t>«купить»</a:t>
            </a:r>
            <a:r>
              <a:rPr lang="ru-RU" sz="2000" i="1">
                <a:solidFill>
                  <a:srgbClr val="003366"/>
                </a:solidFill>
              </a:rPr>
              <a:t> </a:t>
            </a:r>
            <a:r>
              <a:rPr lang="ru-RU" sz="2000" b="1" i="1">
                <a:solidFill>
                  <a:srgbClr val="003366"/>
                </a:solidFill>
              </a:rPr>
              <a:t>нужный</a:t>
            </a:r>
            <a:r>
              <a:rPr lang="ru-RU" sz="2000" i="1">
                <a:solidFill>
                  <a:srgbClr val="003366"/>
                </a:solidFill>
              </a:rPr>
              <a:t> ему вариант решения</a:t>
            </a:r>
          </a:p>
        </p:txBody>
      </p:sp>
      <p:sp>
        <p:nvSpPr>
          <p:cNvPr id="20487" name="Rectangle 2"/>
          <p:cNvSpPr>
            <a:spLocks/>
          </p:cNvSpPr>
          <p:nvPr/>
        </p:nvSpPr>
        <p:spPr bwMode="auto">
          <a:xfrm>
            <a:off x="482600" y="2884488"/>
            <a:ext cx="8902700" cy="893762"/>
          </a:xfrm>
          <a:prstGeom prst="foldedCorner">
            <a:avLst>
              <a:gd name="adj" fmla="val 12500"/>
            </a:avLst>
          </a:prstGeom>
          <a:solidFill>
            <a:srgbClr val="E1FFFF"/>
          </a:solidFill>
          <a:ln w="9525">
            <a:noFill/>
            <a:miter lim="800000"/>
            <a:headEnd/>
            <a:tailEnd/>
          </a:ln>
          <a:effectLst>
            <a:outerShdw dist="63500" dir="2212194" algn="ctr" rotWithShape="0">
              <a:srgbClr val="003366"/>
            </a:outerShdw>
          </a:effectLst>
        </p:spPr>
        <p:txBody>
          <a:bodyPr tIns="162000" bIns="54000" anchor="ctr">
            <a:spAutoFit/>
          </a:bodyPr>
          <a:lstStyle/>
          <a:p>
            <a:pPr algn="ctr" eaLnBrk="0" hangingPunct="0">
              <a:spcBef>
                <a:spcPct val="0"/>
              </a:spcBef>
            </a:pPr>
            <a:r>
              <a:rPr lang="ru-RU" sz="2000" b="1">
                <a:solidFill>
                  <a:srgbClr val="003366"/>
                </a:solidFill>
                <a:latin typeface="Book Antiqua" pitchFamily="18" charset="0"/>
              </a:rPr>
              <a:t>Коррупция занимает </a:t>
            </a:r>
            <a:r>
              <a:rPr lang="ru-RU" sz="2000" b="1">
                <a:solidFill>
                  <a:srgbClr val="800080"/>
                </a:solidFill>
                <a:latin typeface="Book Antiqua" pitchFamily="18" charset="0"/>
              </a:rPr>
              <a:t>1–3 место</a:t>
            </a:r>
            <a:r>
              <a:rPr lang="ru-RU" sz="2000" b="1">
                <a:solidFill>
                  <a:srgbClr val="003366"/>
                </a:solidFill>
                <a:latin typeface="Book Antiqua" pitchFamily="18" charset="0"/>
              </a:rPr>
              <a:t> среди самых </a:t>
            </a:r>
            <a:r>
              <a:rPr lang="ru-RU" sz="2000" b="1" i="1">
                <a:solidFill>
                  <a:srgbClr val="003366"/>
                </a:solidFill>
                <a:latin typeface="Book Antiqua" pitchFamily="18" charset="0"/>
              </a:rPr>
              <a:t>серьезных для населения опасностей:</a:t>
            </a:r>
            <a:r>
              <a:rPr lang="ru-RU" sz="2000" b="1">
                <a:solidFill>
                  <a:srgbClr val="003366"/>
                </a:solidFill>
                <a:latin typeface="Book Antiqua" pitchFamily="18" charset="0"/>
              </a:rPr>
              <a:t> </a:t>
            </a:r>
            <a:r>
              <a:rPr lang="ru-RU" sz="2000" b="1">
                <a:solidFill>
                  <a:srgbClr val="800080"/>
                </a:solidFill>
                <a:latin typeface="Book Antiqua" pitchFamily="18" charset="0"/>
              </a:rPr>
              <a:t>низкого </a:t>
            </a:r>
            <a:r>
              <a:rPr lang="ru-RU" sz="2000" b="1">
                <a:solidFill>
                  <a:srgbClr val="003366"/>
                </a:solidFill>
                <a:latin typeface="Book Antiqua" pitchFamily="18" charset="0"/>
              </a:rPr>
              <a:t>качества жизни и уровня безработицы.</a:t>
            </a:r>
          </a:p>
        </p:txBody>
      </p:sp>
      <p:sp>
        <p:nvSpPr>
          <p:cNvPr id="20488" name="AutoShape 10"/>
          <p:cNvSpPr>
            <a:spLocks/>
          </p:cNvSpPr>
          <p:nvPr/>
        </p:nvSpPr>
        <p:spPr bwMode="auto">
          <a:xfrm>
            <a:off x="165100" y="2425700"/>
            <a:ext cx="2959100" cy="609600"/>
          </a:xfrm>
          <a:prstGeom prst="accentBorderCallout2">
            <a:avLst>
              <a:gd name="adj1" fmla="val 20833"/>
              <a:gd name="adj2" fmla="val 102574"/>
              <a:gd name="adj3" fmla="val 20833"/>
              <a:gd name="adj4" fmla="val 112176"/>
              <a:gd name="adj5" fmla="val 95833"/>
              <a:gd name="adj6" fmla="val 130042"/>
            </a:avLst>
          </a:prstGeom>
          <a:solidFill>
            <a:srgbClr val="FFDDFF"/>
          </a:solidFill>
          <a:ln w="19050" algn="ctr">
            <a:solidFill>
              <a:srgbClr val="003366"/>
            </a:solidFill>
            <a:miter lim="800000"/>
            <a:headEnd type="stealth" w="med" len="lg"/>
            <a:tailEnd type="none" w="med" len="lg"/>
          </a:ln>
          <a:effectLst/>
        </p:spPr>
        <p:txBody>
          <a:bodyPr/>
          <a:lstStyle/>
          <a:p>
            <a:pPr algn="ctr"/>
            <a:r>
              <a:rPr lang="ru-RU" sz="1700" i="1">
                <a:solidFill>
                  <a:srgbClr val="800080"/>
                </a:solidFill>
              </a:rPr>
              <a:t>По данным опроса фонда </a:t>
            </a:r>
            <a:r>
              <a:rPr lang="ru-RU" sz="1700" b="1" i="1">
                <a:solidFill>
                  <a:srgbClr val="800080"/>
                </a:solidFill>
              </a:rPr>
              <a:t>«Общественное мнение»</a:t>
            </a:r>
          </a:p>
        </p:txBody>
      </p:sp>
      <p:sp>
        <p:nvSpPr>
          <p:cNvPr id="20489" name="WordArt 11"/>
          <p:cNvSpPr>
            <a:spLocks noChangeArrowheads="1" noChangeShapeType="1" noTextEdit="1"/>
          </p:cNvSpPr>
          <p:nvPr/>
        </p:nvSpPr>
        <p:spPr bwMode="auto">
          <a:xfrm>
            <a:off x="1195388" y="4213225"/>
            <a:ext cx="3362325" cy="295275"/>
          </a:xfrm>
          <a:prstGeom prst="rect">
            <a:avLst/>
          </a:prstGeom>
        </p:spPr>
        <p:txBody>
          <a:bodyPr wrap="none" fromWordArt="1">
            <a:prstTxWarp prst="textPlain">
              <a:avLst>
                <a:gd name="adj" fmla="val 50000"/>
              </a:avLst>
            </a:prstTxWarp>
          </a:bodyPr>
          <a:lstStyle/>
          <a:p>
            <a:pPr algn="ctr"/>
            <a:r>
              <a:rPr lang="ru-RU" sz="2000" b="1" kern="10">
                <a:ln w="9525">
                  <a:noFill/>
                  <a:round/>
                  <a:headEnd/>
                  <a:tailEnd/>
                </a:ln>
                <a:gradFill rotWithShape="1">
                  <a:gsLst>
                    <a:gs pos="0">
                      <a:srgbClr val="00182F"/>
                    </a:gs>
                    <a:gs pos="100000">
                      <a:srgbClr val="003366"/>
                    </a:gs>
                  </a:gsLst>
                  <a:lin ang="2700000" scaled="1"/>
                </a:gradFill>
                <a:effectLst>
                  <a:prstShdw prst="shdw17" dist="17961" dir="2700000">
                    <a:srgbClr val="006699"/>
                  </a:prstShdw>
                </a:effectLst>
                <a:latin typeface="Georgia"/>
              </a:rPr>
              <a:t>МАСШТАБЫ КОРРУПЦИИ</a:t>
            </a:r>
          </a:p>
        </p:txBody>
      </p:sp>
      <p:sp>
        <p:nvSpPr>
          <p:cNvPr id="20490" name="AutoShape 13"/>
          <p:cNvSpPr>
            <a:spLocks noChangeArrowheads="1"/>
          </p:cNvSpPr>
          <p:nvPr/>
        </p:nvSpPr>
        <p:spPr bwMode="auto">
          <a:xfrm>
            <a:off x="5619750" y="4049713"/>
            <a:ext cx="2678113" cy="520700"/>
          </a:xfrm>
          <a:prstGeom prst="roundRect">
            <a:avLst>
              <a:gd name="adj" fmla="val 16667"/>
            </a:avLst>
          </a:prstGeom>
          <a:solidFill>
            <a:srgbClr val="FFDDFF"/>
          </a:solidFill>
          <a:ln w="38100" cmpd="dbl" algn="ctr">
            <a:solidFill>
              <a:srgbClr val="003366"/>
            </a:solidFill>
            <a:round/>
            <a:headEnd/>
            <a:tailEnd/>
          </a:ln>
          <a:effectLst/>
        </p:spPr>
        <p:txBody>
          <a:bodyPr lIns="0" tIns="54000" rIns="0" bIns="90000" anchor="ctr">
            <a:spAutoFit/>
          </a:bodyPr>
          <a:lstStyle/>
          <a:p>
            <a:pPr marL="228600" indent="-228600" algn="ctr"/>
            <a:r>
              <a:rPr lang="ru-RU" sz="2000" b="1">
                <a:solidFill>
                  <a:srgbClr val="800080"/>
                </a:solidFill>
              </a:rPr>
              <a:t>40–60 млрд долларов</a:t>
            </a:r>
          </a:p>
        </p:txBody>
      </p:sp>
      <p:sp>
        <p:nvSpPr>
          <p:cNvPr id="20491" name="AutoShape 14"/>
          <p:cNvSpPr>
            <a:spLocks noChangeArrowheads="1"/>
          </p:cNvSpPr>
          <p:nvPr/>
        </p:nvSpPr>
        <p:spPr bwMode="auto">
          <a:xfrm>
            <a:off x="4659313" y="4117975"/>
            <a:ext cx="1028700" cy="401638"/>
          </a:xfrm>
          <a:prstGeom prst="notchedRightArrow">
            <a:avLst>
              <a:gd name="adj1" fmla="val 43657"/>
              <a:gd name="adj2" fmla="val 70541"/>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
        <p:nvSpPr>
          <p:cNvPr id="20492" name="Rectangle 2"/>
          <p:cNvSpPr>
            <a:spLocks/>
          </p:cNvSpPr>
          <p:nvPr/>
        </p:nvSpPr>
        <p:spPr bwMode="auto">
          <a:xfrm>
            <a:off x="482600" y="4786313"/>
            <a:ext cx="8902700" cy="785812"/>
          </a:xfrm>
          <a:prstGeom prst="foldedCorner">
            <a:avLst>
              <a:gd name="adj" fmla="val 12500"/>
            </a:avLst>
          </a:prstGeom>
          <a:solidFill>
            <a:srgbClr val="E1FFFF"/>
          </a:solidFill>
          <a:ln w="9525">
            <a:noFill/>
            <a:miter lim="800000"/>
            <a:headEnd/>
            <a:tailEnd/>
          </a:ln>
          <a:effectLst>
            <a:outerShdw dist="63500" dir="2212194" algn="ctr" rotWithShape="0">
              <a:srgbClr val="003366"/>
            </a:outerShdw>
          </a:effectLst>
        </p:spPr>
        <p:txBody>
          <a:bodyPr tIns="54000" bIns="54000" anchor="ctr">
            <a:spAutoFit/>
          </a:bodyPr>
          <a:lstStyle/>
          <a:p>
            <a:pPr algn="ctr" eaLnBrk="0" hangingPunct="0">
              <a:spcBef>
                <a:spcPct val="0"/>
              </a:spcBef>
            </a:pPr>
            <a:r>
              <a:rPr lang="ru-RU" sz="2000" b="1" i="1">
                <a:solidFill>
                  <a:srgbClr val="003366"/>
                </a:solidFill>
                <a:latin typeface="Book Antiqua" pitchFamily="18" charset="0"/>
              </a:rPr>
              <a:t>Около половины</a:t>
            </a:r>
            <a:r>
              <a:rPr lang="ru-RU" sz="2000" b="1">
                <a:solidFill>
                  <a:srgbClr val="003366"/>
                </a:solidFill>
                <a:latin typeface="Book Antiqua" pitchFamily="18" charset="0"/>
              </a:rPr>
              <a:t> опрошенных граждан считают, что </a:t>
            </a:r>
            <a:br>
              <a:rPr lang="ru-RU" sz="2000" b="1">
                <a:solidFill>
                  <a:srgbClr val="003366"/>
                </a:solidFill>
                <a:latin typeface="Book Antiqua" pitchFamily="18" charset="0"/>
              </a:rPr>
            </a:br>
            <a:r>
              <a:rPr lang="ru-RU" sz="2000" b="1">
                <a:solidFill>
                  <a:srgbClr val="800080"/>
                </a:solidFill>
                <a:latin typeface="Book Antiqua" pitchFamily="18" charset="0"/>
              </a:rPr>
              <a:t>большинство </a:t>
            </a:r>
            <a:r>
              <a:rPr lang="ru-RU" sz="2000" b="1">
                <a:solidFill>
                  <a:srgbClr val="003366"/>
                </a:solidFill>
                <a:latin typeface="Book Antiqua" pitchFamily="18" charset="0"/>
              </a:rPr>
              <a:t>должностных лиц </a:t>
            </a:r>
            <a:r>
              <a:rPr lang="ru-RU" sz="2000" b="1">
                <a:solidFill>
                  <a:srgbClr val="800080"/>
                </a:solidFill>
                <a:latin typeface="Book Antiqua" pitchFamily="18" charset="0"/>
              </a:rPr>
              <a:t>ПОДВЕРЖЕНО </a:t>
            </a:r>
            <a:r>
              <a:rPr lang="ru-RU" sz="2000" b="1">
                <a:solidFill>
                  <a:srgbClr val="003366"/>
                </a:solidFill>
                <a:latin typeface="Book Antiqua" pitchFamily="18" charset="0"/>
              </a:rPr>
              <a:t>коррупции.</a:t>
            </a:r>
          </a:p>
        </p:txBody>
      </p:sp>
      <p:sp>
        <p:nvSpPr>
          <p:cNvPr id="20493" name="WordArt 15"/>
          <p:cNvSpPr>
            <a:spLocks noChangeArrowheads="1" noChangeShapeType="1" noTextEdit="1"/>
          </p:cNvSpPr>
          <p:nvPr/>
        </p:nvSpPr>
        <p:spPr bwMode="auto">
          <a:xfrm>
            <a:off x="1195388" y="6029325"/>
            <a:ext cx="2714625" cy="590550"/>
          </a:xfrm>
          <a:prstGeom prst="rect">
            <a:avLst/>
          </a:prstGeom>
        </p:spPr>
        <p:txBody>
          <a:bodyPr wrap="none" fromWordArt="1">
            <a:prstTxWarp prst="textPlain">
              <a:avLst>
                <a:gd name="adj" fmla="val 50000"/>
              </a:avLst>
            </a:prstTxWarp>
          </a:bodyPr>
          <a:lstStyle/>
          <a:p>
            <a:pPr algn="ctr"/>
            <a:r>
              <a:rPr lang="ru-RU" sz="2000" b="1" kern="10">
                <a:ln w="9525">
                  <a:noFill/>
                  <a:round/>
                  <a:headEnd/>
                  <a:tailEnd/>
                </a:ln>
                <a:gradFill rotWithShape="1">
                  <a:gsLst>
                    <a:gs pos="0">
                      <a:srgbClr val="00182F"/>
                    </a:gs>
                    <a:gs pos="100000">
                      <a:srgbClr val="003366"/>
                    </a:gs>
                  </a:gsLst>
                  <a:lin ang="2700000" scaled="1"/>
                </a:gradFill>
                <a:effectLst>
                  <a:prstShdw prst="shdw17" dist="17961" dir="2700000">
                    <a:srgbClr val="006699"/>
                  </a:prstShdw>
                </a:effectLst>
                <a:latin typeface="Georgia"/>
              </a:rPr>
              <a:t>ГЛАВНОЕ УСЛОВИЕ</a:t>
            </a:r>
          </a:p>
          <a:p>
            <a:pPr algn="ctr"/>
            <a:r>
              <a:rPr lang="ru-RU" sz="2000" b="1" kern="10">
                <a:ln w="9525">
                  <a:noFill/>
                  <a:round/>
                  <a:headEnd/>
                  <a:tailEnd/>
                </a:ln>
                <a:gradFill rotWithShape="1">
                  <a:gsLst>
                    <a:gs pos="0">
                      <a:srgbClr val="00182F"/>
                    </a:gs>
                    <a:gs pos="100000">
                      <a:srgbClr val="003366"/>
                    </a:gs>
                  </a:gsLst>
                  <a:lin ang="2700000" scaled="1"/>
                </a:gradFill>
                <a:effectLst>
                  <a:prstShdw prst="shdw17" dist="17961" dir="2700000">
                    <a:srgbClr val="006699"/>
                  </a:prstShdw>
                </a:effectLst>
                <a:latin typeface="Georgia"/>
              </a:rPr>
              <a:t>в борьбе с коррупцией</a:t>
            </a:r>
          </a:p>
        </p:txBody>
      </p:sp>
      <p:sp>
        <p:nvSpPr>
          <p:cNvPr id="20494" name="AutoShape 16"/>
          <p:cNvSpPr>
            <a:spLocks noChangeArrowheads="1"/>
          </p:cNvSpPr>
          <p:nvPr/>
        </p:nvSpPr>
        <p:spPr bwMode="auto">
          <a:xfrm>
            <a:off x="4994275" y="5824538"/>
            <a:ext cx="3778250" cy="858837"/>
          </a:xfrm>
          <a:prstGeom prst="roundRect">
            <a:avLst>
              <a:gd name="adj" fmla="val 16667"/>
            </a:avLst>
          </a:prstGeom>
          <a:solidFill>
            <a:srgbClr val="FFDDFF"/>
          </a:solidFill>
          <a:ln w="38100" cmpd="dbl" algn="ctr">
            <a:solidFill>
              <a:srgbClr val="003366"/>
            </a:solidFill>
            <a:round/>
            <a:headEnd/>
            <a:tailEnd/>
          </a:ln>
          <a:effectLst/>
        </p:spPr>
        <p:txBody>
          <a:bodyPr lIns="0" tIns="54000" rIns="0" bIns="90000" anchor="ctr">
            <a:spAutoFit/>
          </a:bodyPr>
          <a:lstStyle/>
          <a:p>
            <a:pPr marL="228600" indent="-228600" algn="ctr"/>
            <a:r>
              <a:rPr lang="ru-RU" sz="2000" b="1">
                <a:solidFill>
                  <a:srgbClr val="800080"/>
                </a:solidFill>
              </a:rPr>
              <a:t>Воля власти, правящей элиты </a:t>
            </a:r>
            <a:r>
              <a:rPr lang="ru-RU" sz="2000" b="1">
                <a:solidFill>
                  <a:srgbClr val="003366"/>
                </a:solidFill>
              </a:rPr>
              <a:t>в борьбе с этим явлением</a:t>
            </a:r>
          </a:p>
        </p:txBody>
      </p:sp>
      <p:sp>
        <p:nvSpPr>
          <p:cNvPr id="20495" name="AutoShape 14"/>
          <p:cNvSpPr>
            <a:spLocks noChangeArrowheads="1"/>
          </p:cNvSpPr>
          <p:nvPr/>
        </p:nvSpPr>
        <p:spPr bwMode="auto">
          <a:xfrm>
            <a:off x="4049713" y="6061075"/>
            <a:ext cx="1028700" cy="401638"/>
          </a:xfrm>
          <a:prstGeom prst="notchedRightArrow">
            <a:avLst>
              <a:gd name="adj1" fmla="val 43657"/>
              <a:gd name="adj2" fmla="val 70541"/>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Tree>
  </p:cSld>
  <p:clrMapOvr>
    <a:masterClrMapping/>
  </p:clrMapOvr>
  <p:transition spd="slow">
    <p:split orient="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WordArt 3"/>
          <p:cNvSpPr>
            <a:spLocks noChangeArrowheads="1" noChangeShapeType="1" noTextEdit="1"/>
          </p:cNvSpPr>
          <p:nvPr/>
        </p:nvSpPr>
        <p:spPr bwMode="auto">
          <a:xfrm>
            <a:off x="1370013" y="2941638"/>
            <a:ext cx="7191375" cy="933450"/>
          </a:xfrm>
          <a:prstGeom prst="rect">
            <a:avLst/>
          </a:prstGeom>
        </p:spPr>
        <p:txBody>
          <a:bodyPr wrap="none" fromWordArt="1">
            <a:prstTxWarp prst="textPlain">
              <a:avLst>
                <a:gd name="adj" fmla="val 50000"/>
              </a:avLst>
            </a:prstTxWarp>
          </a:bodyPr>
          <a:lstStyle/>
          <a:p>
            <a:pPr algn="ctr"/>
            <a:r>
              <a:rPr lang="ru-RU" sz="3200" b="1" kern="10">
                <a:ln w="9525">
                  <a:noFill/>
                  <a:round/>
                  <a:headEnd/>
                  <a:tailEnd/>
                </a:ln>
                <a:solidFill>
                  <a:srgbClr val="003366"/>
                </a:solidFill>
                <a:effectLst>
                  <a:outerShdw dist="35921" dir="2700000" algn="ctr" rotWithShape="0">
                    <a:srgbClr val="CCCCFF">
                      <a:alpha val="50000"/>
                    </a:srgbClr>
                  </a:outerShdw>
                </a:effectLst>
                <a:latin typeface="Times New Roman"/>
                <a:cs typeface="Times New Roman"/>
              </a:rPr>
              <a:t>3. Меры и процедуры</a:t>
            </a:r>
          </a:p>
          <a:p>
            <a:pPr algn="ctr"/>
            <a:r>
              <a:rPr lang="ru-RU" sz="3200" b="1" kern="10">
                <a:ln w="9525">
                  <a:noFill/>
                  <a:round/>
                  <a:headEnd/>
                  <a:tailEnd/>
                </a:ln>
                <a:solidFill>
                  <a:srgbClr val="003366"/>
                </a:solidFill>
                <a:effectLst>
                  <a:outerShdw dist="35921" dir="2700000" algn="ctr" rotWithShape="0">
                    <a:srgbClr val="CCCCFF">
                      <a:alpha val="50000"/>
                    </a:srgbClr>
                  </a:outerShdw>
                </a:effectLst>
                <a:latin typeface="Times New Roman"/>
                <a:cs typeface="Times New Roman"/>
              </a:rPr>
              <a:t>по урегулированию конфликта интересов</a:t>
            </a:r>
          </a:p>
        </p:txBody>
      </p:sp>
    </p:spTree>
  </p:cSld>
  <p:clrMapOvr>
    <a:masterClrMapping/>
  </p:clrMapOvr>
  <p:transition spd="slow">
    <p:push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WordArt 2"/>
          <p:cNvSpPr>
            <a:spLocks noChangeArrowheads="1" noChangeShapeType="1" noTextEdit="1"/>
          </p:cNvSpPr>
          <p:nvPr/>
        </p:nvSpPr>
        <p:spPr bwMode="auto">
          <a:xfrm rot="-2063430">
            <a:off x="-439738" y="1279525"/>
            <a:ext cx="5384801" cy="1357313"/>
          </a:xfrm>
          <a:prstGeom prst="rect">
            <a:avLst/>
          </a:prstGeom>
        </p:spPr>
        <p:txBody>
          <a:bodyPr wrap="none" fromWordArt="1">
            <a:prstTxWarp prst="textCascadeUp">
              <a:avLst>
                <a:gd name="adj" fmla="val 44444"/>
              </a:avLst>
            </a:prstTxWarp>
          </a:bodyPr>
          <a:lstStyle/>
          <a:p>
            <a:pPr algn="ctr"/>
            <a:r>
              <a:rPr lang="ru-RU" sz="2000" b="1" kern="10">
                <a:ln w="9525">
                  <a:noFill/>
                  <a:round/>
                  <a:headEnd/>
                  <a:tailEnd/>
                </a:ln>
                <a:gradFill rotWithShape="1">
                  <a:gsLst>
                    <a:gs pos="0">
                      <a:srgbClr val="800080"/>
                    </a:gs>
                    <a:gs pos="100000">
                      <a:srgbClr val="3B003B"/>
                    </a:gs>
                  </a:gsLst>
                  <a:lin ang="5400000" scaled="1"/>
                </a:gradFill>
                <a:effectLst>
                  <a:prstShdw prst="shdw17" dist="17961" dir="2700000">
                    <a:srgbClr val="4D004D"/>
                  </a:prstShdw>
                </a:effectLst>
                <a:latin typeface="Georgia"/>
              </a:rPr>
              <a:t>МЕРЫ,</a:t>
            </a:r>
          </a:p>
          <a:p>
            <a:pPr algn="ctr"/>
            <a:r>
              <a:rPr lang="ru-RU" sz="2000" b="1" kern="10">
                <a:ln w="9525">
                  <a:noFill/>
                  <a:round/>
                  <a:headEnd/>
                  <a:tailEnd/>
                </a:ln>
                <a:gradFill rotWithShape="1">
                  <a:gsLst>
                    <a:gs pos="0">
                      <a:srgbClr val="800080"/>
                    </a:gs>
                    <a:gs pos="100000">
                      <a:srgbClr val="3B003B"/>
                    </a:gs>
                  </a:gsLst>
                  <a:lin ang="5400000" scaled="1"/>
                </a:gradFill>
                <a:effectLst>
                  <a:prstShdw prst="shdw17" dist="17961" dir="2700000">
                    <a:srgbClr val="4D004D"/>
                  </a:prstShdw>
                </a:effectLst>
                <a:latin typeface="Georgia"/>
              </a:rPr>
              <a:t>ПРЕДУСМОТРЕННЫЕ ЗАКОНОДАТЕЛЬСТВОМ</a:t>
            </a:r>
          </a:p>
          <a:p>
            <a:pPr algn="ctr"/>
            <a:r>
              <a:rPr lang="ru-RU" sz="2000" b="1" kern="10">
                <a:ln w="9525">
                  <a:noFill/>
                  <a:round/>
                  <a:headEnd/>
                  <a:tailEnd/>
                </a:ln>
                <a:gradFill rotWithShape="1">
                  <a:gsLst>
                    <a:gs pos="0">
                      <a:srgbClr val="800080"/>
                    </a:gs>
                    <a:gs pos="100000">
                      <a:srgbClr val="3B003B"/>
                    </a:gs>
                  </a:gsLst>
                  <a:lin ang="5400000" scaled="1"/>
                </a:gradFill>
                <a:effectLst>
                  <a:prstShdw prst="shdw17" dist="17961" dir="2700000">
                    <a:srgbClr val="4D004D"/>
                  </a:prstShdw>
                </a:effectLst>
                <a:latin typeface="Georgia"/>
              </a:rPr>
              <a:t>ПО ПРЕДУПРЕЖДЕНИЮ КОНФЛИКТА ИНТЕРЕСОВ</a:t>
            </a:r>
          </a:p>
        </p:txBody>
      </p:sp>
      <p:sp>
        <p:nvSpPr>
          <p:cNvPr id="192517" name="Oval 5"/>
          <p:cNvSpPr>
            <a:spLocks noChangeArrowheads="1"/>
          </p:cNvSpPr>
          <p:nvPr/>
        </p:nvSpPr>
        <p:spPr bwMode="auto">
          <a:xfrm>
            <a:off x="3627438" y="3246438"/>
            <a:ext cx="3587750" cy="1230312"/>
          </a:xfrm>
          <a:prstGeom prst="ellipse">
            <a:avLst/>
          </a:prstGeom>
          <a:gradFill rotWithShape="1">
            <a:gsLst>
              <a:gs pos="0">
                <a:srgbClr val="FFFFFF"/>
              </a:gs>
              <a:gs pos="100000">
                <a:srgbClr val="FFCCFF"/>
              </a:gs>
            </a:gsLst>
            <a:path path="shape">
              <a:fillToRect l="50000" t="50000" r="50000" b="50000"/>
            </a:path>
          </a:gradFill>
          <a:ln w="9525">
            <a:round/>
            <a:headEnd/>
            <a:tailEnd/>
          </a:ln>
          <a:effectLst/>
          <a:scene3d>
            <a:camera prst="legacyObliqueTopRight"/>
            <a:lightRig rig="legacyFlat3" dir="b"/>
          </a:scene3d>
          <a:sp3d extrusionH="430200" prstMaterial="legacyMatte">
            <a:bevelT w="13500" h="13500" prst="angle"/>
            <a:bevelB w="13500" h="13500" prst="angle"/>
            <a:extrusionClr>
              <a:srgbClr val="FF99FF"/>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tIns="180000" bIns="180000" anchor="ctr">
            <a:spAutoFit/>
            <a:flatTx/>
          </a:bodyPr>
          <a:lstStyle/>
          <a:p>
            <a:pPr algn="ctr">
              <a:spcBef>
                <a:spcPct val="0"/>
              </a:spcBef>
              <a:defRPr/>
            </a:pPr>
            <a:r>
              <a:rPr lang="ru-RU" sz="2000" b="1">
                <a:solidFill>
                  <a:srgbClr val="003366"/>
                </a:solidFill>
                <a:effectLst>
                  <a:outerShdw blurRad="38100" dist="38100" dir="2700000" algn="tl">
                    <a:srgbClr val="000000"/>
                  </a:outerShdw>
                </a:effectLst>
              </a:rPr>
              <a:t>ЗАПРЕТЫ И ОГРАНИЧЕНИЯ</a:t>
            </a:r>
          </a:p>
        </p:txBody>
      </p:sp>
      <p:sp>
        <p:nvSpPr>
          <p:cNvPr id="192518" name="Oval 6"/>
          <p:cNvSpPr>
            <a:spLocks noChangeArrowheads="1"/>
          </p:cNvSpPr>
          <p:nvPr/>
        </p:nvSpPr>
        <p:spPr bwMode="auto">
          <a:xfrm>
            <a:off x="1052513" y="5057775"/>
            <a:ext cx="3667125" cy="1395413"/>
          </a:xfrm>
          <a:prstGeom prst="ellipse">
            <a:avLst/>
          </a:prstGeom>
          <a:gradFill rotWithShape="1">
            <a:gsLst>
              <a:gs pos="0">
                <a:srgbClr val="FFFFFF"/>
              </a:gs>
              <a:gs pos="100000">
                <a:srgbClr val="66FFFF"/>
              </a:gs>
            </a:gsLst>
            <a:path path="shape">
              <a:fillToRect l="50000" t="50000" r="50000" b="50000"/>
            </a:path>
          </a:gradFill>
          <a:ln w="9525">
            <a:round/>
            <a:headEnd/>
            <a:tailEnd/>
          </a:ln>
          <a:effectLst/>
          <a:scene3d>
            <a:camera prst="legacyObliqueTopRight"/>
            <a:lightRig rig="legacyFlat3" dir="b"/>
          </a:scene3d>
          <a:sp3d extrusionH="430200" prstMaterial="legacyMatte">
            <a:bevelT w="13500" h="13500" prst="angle"/>
            <a:bevelB w="13500" h="13500" prst="angle"/>
            <a:extrusionClr>
              <a:srgbClr val="CCFFFF"/>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flatTx/>
          </a:bodyPr>
          <a:lstStyle/>
          <a:p>
            <a:pPr algn="ctr">
              <a:spcBef>
                <a:spcPct val="0"/>
              </a:spcBef>
              <a:defRPr/>
            </a:pPr>
            <a:r>
              <a:rPr lang="ru-RU" sz="2000" b="1">
                <a:solidFill>
                  <a:srgbClr val="003366"/>
                </a:solidFill>
                <a:effectLst>
                  <a:outerShdw blurRad="38100" dist="38100" dir="2700000" algn="tl">
                    <a:srgbClr val="000000"/>
                  </a:outerShdw>
                </a:effectLst>
              </a:rPr>
              <a:t>ТРЕБОВАНИЯ </a:t>
            </a:r>
            <a:br>
              <a:rPr lang="ru-RU" sz="2000" b="1">
                <a:solidFill>
                  <a:srgbClr val="003366"/>
                </a:solidFill>
                <a:effectLst>
                  <a:outerShdw blurRad="38100" dist="38100" dir="2700000" algn="tl">
                    <a:srgbClr val="000000"/>
                  </a:outerShdw>
                </a:effectLst>
              </a:rPr>
            </a:br>
            <a:r>
              <a:rPr lang="ru-RU" sz="2000" b="1">
                <a:solidFill>
                  <a:srgbClr val="003366"/>
                </a:solidFill>
                <a:effectLst>
                  <a:outerShdw blurRad="38100" dist="38100" dir="2700000" algn="tl">
                    <a:srgbClr val="000000"/>
                  </a:outerShdw>
                </a:effectLst>
              </a:rPr>
              <a:t>К СЛУЖЕБНОМУ ПОВЕДЕНИЮ</a:t>
            </a:r>
          </a:p>
        </p:txBody>
      </p:sp>
      <p:sp>
        <p:nvSpPr>
          <p:cNvPr id="192519" name="Oval 7"/>
          <p:cNvSpPr>
            <a:spLocks noChangeArrowheads="1"/>
          </p:cNvSpPr>
          <p:nvPr/>
        </p:nvSpPr>
        <p:spPr bwMode="auto">
          <a:xfrm>
            <a:off x="5967413" y="1196975"/>
            <a:ext cx="3587750" cy="1439863"/>
          </a:xfrm>
          <a:prstGeom prst="ellipse">
            <a:avLst/>
          </a:prstGeom>
          <a:gradFill rotWithShape="1">
            <a:gsLst>
              <a:gs pos="0">
                <a:srgbClr val="FFFFFF"/>
              </a:gs>
              <a:gs pos="100000">
                <a:srgbClr val="CCFF99"/>
              </a:gs>
            </a:gsLst>
            <a:path path="shape">
              <a:fillToRect l="50000" t="50000" r="50000" b="50000"/>
            </a:path>
          </a:gradFill>
          <a:ln w="9525">
            <a:round/>
            <a:headEnd/>
            <a:tailEnd/>
          </a:ln>
          <a:effectLst/>
          <a:scene3d>
            <a:camera prst="legacyObliqueTopRight"/>
            <a:lightRig rig="legacyFlat3" dir="b"/>
          </a:scene3d>
          <a:sp3d extrusionH="430200" prstMaterial="legacyMatte">
            <a:bevelT w="13500" h="13500" prst="angle"/>
            <a:bevelB w="13500" h="13500" prst="angle"/>
            <a:extrusionClr>
              <a:srgbClr val="CCFF99"/>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spcBef>
                <a:spcPct val="0"/>
              </a:spcBef>
              <a:defRPr/>
            </a:pPr>
            <a:r>
              <a:rPr lang="ru-RU" sz="2000" b="1">
                <a:solidFill>
                  <a:srgbClr val="003366"/>
                </a:solidFill>
                <a:effectLst>
                  <a:outerShdw blurRad="38100" dist="38100" dir="2700000" algn="tl">
                    <a:srgbClr val="000000"/>
                  </a:outerShdw>
                </a:effectLst>
              </a:rPr>
              <a:t>ПРАВА,</a:t>
            </a:r>
          </a:p>
          <a:p>
            <a:pPr algn="ctr">
              <a:spcBef>
                <a:spcPct val="0"/>
              </a:spcBef>
              <a:defRPr/>
            </a:pPr>
            <a:r>
              <a:rPr lang="ru-RU" sz="2000" b="1">
                <a:solidFill>
                  <a:srgbClr val="003366"/>
                </a:solidFill>
                <a:effectLst>
                  <a:outerShdw blurRad="38100" dist="38100" dir="2700000" algn="tl">
                    <a:srgbClr val="000000"/>
                  </a:outerShdw>
                </a:effectLst>
              </a:rPr>
              <a:t>ОБЯЗАННОСТИ</a:t>
            </a:r>
          </a:p>
        </p:txBody>
      </p:sp>
      <p:sp>
        <p:nvSpPr>
          <p:cNvPr id="22534" name="AutoShape 14"/>
          <p:cNvSpPr>
            <a:spLocks noChangeArrowheads="1"/>
          </p:cNvSpPr>
          <p:nvPr/>
        </p:nvSpPr>
        <p:spPr bwMode="auto">
          <a:xfrm rot="3876328">
            <a:off x="419100" y="4384675"/>
            <a:ext cx="1925638" cy="401638"/>
          </a:xfrm>
          <a:prstGeom prst="notchedRightArrow">
            <a:avLst>
              <a:gd name="adj1" fmla="val 43657"/>
              <a:gd name="adj2" fmla="val 132047"/>
            </a:avLst>
          </a:prstGeom>
          <a:gradFill rotWithShape="1">
            <a:gsLst>
              <a:gs pos="0">
                <a:srgbClr val="E1FFFF"/>
              </a:gs>
              <a:gs pos="100000">
                <a:srgbClr val="003366"/>
              </a:gs>
            </a:gsLst>
            <a:lin ang="0" scaled="1"/>
          </a:gradFill>
          <a:ln w="22225" algn="ctr">
            <a:solidFill>
              <a:srgbClr val="800080"/>
            </a:solidFill>
            <a:miter lim="800000"/>
            <a:headEnd/>
            <a:tailEnd/>
          </a:ln>
          <a:effectLst/>
        </p:spPr>
        <p:txBody>
          <a:bodyPr rot="10800000" vert="eaVert" wrap="none" anchor="ctr"/>
          <a:lstStyle/>
          <a:p>
            <a:endParaRPr lang="ru-RU"/>
          </a:p>
        </p:txBody>
      </p:sp>
      <p:sp>
        <p:nvSpPr>
          <p:cNvPr id="22535" name="AutoShape 14"/>
          <p:cNvSpPr>
            <a:spLocks noChangeArrowheads="1"/>
          </p:cNvSpPr>
          <p:nvPr/>
        </p:nvSpPr>
        <p:spPr bwMode="auto">
          <a:xfrm rot="2032119">
            <a:off x="2335213" y="2844800"/>
            <a:ext cx="2159000" cy="401638"/>
          </a:xfrm>
          <a:prstGeom prst="notchedRightArrow">
            <a:avLst>
              <a:gd name="adj1" fmla="val 43657"/>
              <a:gd name="adj2" fmla="val 148050"/>
            </a:avLst>
          </a:prstGeom>
          <a:gradFill rotWithShape="1">
            <a:gsLst>
              <a:gs pos="0">
                <a:srgbClr val="E1FFFF"/>
              </a:gs>
              <a:gs pos="100000">
                <a:srgbClr val="003366"/>
              </a:gs>
            </a:gsLst>
            <a:lin ang="0" scaled="1"/>
          </a:gradFill>
          <a:ln w="22225" algn="ctr">
            <a:solidFill>
              <a:srgbClr val="800080"/>
            </a:solidFill>
            <a:miter lim="800000"/>
            <a:headEnd/>
            <a:tailEnd/>
          </a:ln>
          <a:effectLst/>
        </p:spPr>
        <p:txBody>
          <a:bodyPr wrap="none" anchor="ctr"/>
          <a:lstStyle/>
          <a:p>
            <a:endParaRPr lang="ru-RU"/>
          </a:p>
        </p:txBody>
      </p:sp>
      <p:sp>
        <p:nvSpPr>
          <p:cNvPr id="22536" name="AutoShape 14"/>
          <p:cNvSpPr>
            <a:spLocks noChangeArrowheads="1"/>
          </p:cNvSpPr>
          <p:nvPr/>
        </p:nvSpPr>
        <p:spPr bwMode="auto">
          <a:xfrm rot="1030940">
            <a:off x="4052888" y="1136650"/>
            <a:ext cx="2495550" cy="401638"/>
          </a:xfrm>
          <a:prstGeom prst="notchedRightArrow">
            <a:avLst>
              <a:gd name="adj1" fmla="val 43657"/>
              <a:gd name="adj2" fmla="val 171128"/>
            </a:avLst>
          </a:prstGeom>
          <a:gradFill rotWithShape="1">
            <a:gsLst>
              <a:gs pos="0">
                <a:srgbClr val="E1FFFF"/>
              </a:gs>
              <a:gs pos="100000">
                <a:srgbClr val="003366"/>
              </a:gs>
            </a:gsLst>
            <a:lin ang="0" scaled="1"/>
          </a:gradFill>
          <a:ln w="22225" algn="ctr">
            <a:solidFill>
              <a:srgbClr val="800080"/>
            </a:solidFill>
            <a:miter lim="800000"/>
            <a:headEnd/>
            <a:tailEnd/>
          </a:ln>
          <a:effectLst/>
        </p:spPr>
        <p:txBody>
          <a:bodyPr wrap="none" anchor="ctr"/>
          <a:lstStyle/>
          <a:p>
            <a:endParaRPr lang="ru-RU"/>
          </a:p>
        </p:txBody>
      </p:sp>
    </p:spTree>
  </p:cSld>
  <p:clrMapOvr>
    <a:masterClrMapping/>
  </p:clrMapOvr>
  <p:transition spd="slow">
    <p:cover dir="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WordArt 2"/>
          <p:cNvSpPr>
            <a:spLocks noChangeArrowheads="1" noChangeShapeType="1" noTextEdit="1"/>
          </p:cNvSpPr>
          <p:nvPr/>
        </p:nvSpPr>
        <p:spPr bwMode="auto">
          <a:xfrm>
            <a:off x="881063" y="620713"/>
            <a:ext cx="8159750" cy="750887"/>
          </a:xfrm>
          <a:prstGeom prst="rect">
            <a:avLst/>
          </a:prstGeom>
        </p:spPr>
        <p:txBody>
          <a:bodyPr wrap="none" fromWordArt="1">
            <a:prstTxWarp prst="textPlain">
              <a:avLst>
                <a:gd name="adj" fmla="val 50000"/>
              </a:avLst>
            </a:prstTxWarp>
          </a:bodyPr>
          <a:lstStyle/>
          <a:p>
            <a:pPr algn="ctr"/>
            <a:r>
              <a:rPr lang="ru-RU" sz="2400" b="1" kern="10">
                <a:ln w="9525">
                  <a:noFill/>
                  <a:round/>
                  <a:headEnd/>
                  <a:tailEnd/>
                </a:ln>
                <a:gradFill rotWithShape="1">
                  <a:gsLst>
                    <a:gs pos="0">
                      <a:srgbClr val="00182F"/>
                    </a:gs>
                    <a:gs pos="100000">
                      <a:srgbClr val="003366"/>
                    </a:gs>
                  </a:gsLst>
                  <a:lin ang="5400000" scaled="1"/>
                </a:gradFill>
                <a:effectLst>
                  <a:prstShdw prst="shdw17" dist="17961" dir="2700000">
                    <a:srgbClr val="CCFFFF"/>
                  </a:prstShdw>
                </a:effectLst>
                <a:latin typeface="Times New Roman"/>
                <a:cs typeface="Times New Roman"/>
              </a:rPr>
              <a:t>УРЕГУЛИРОВАНИЕ КОНФЛИКТА ИНТЕРЕСОВ</a:t>
            </a:r>
          </a:p>
          <a:p>
            <a:pPr algn="ctr"/>
            <a:r>
              <a:rPr lang="ru-RU" sz="2400" b="1" kern="10">
                <a:ln w="9525">
                  <a:noFill/>
                  <a:round/>
                  <a:headEnd/>
                  <a:tailEnd/>
                </a:ln>
                <a:gradFill rotWithShape="1">
                  <a:gsLst>
                    <a:gs pos="0">
                      <a:srgbClr val="00182F"/>
                    </a:gs>
                    <a:gs pos="100000">
                      <a:srgbClr val="003366"/>
                    </a:gs>
                  </a:gsLst>
                  <a:lin ang="5400000" scaled="1"/>
                </a:gradFill>
                <a:effectLst>
                  <a:prstShdw prst="shdw17" dist="17961" dir="2700000">
                    <a:srgbClr val="CCFFFF"/>
                  </a:prstShdw>
                </a:effectLst>
                <a:latin typeface="Times New Roman"/>
                <a:cs typeface="Times New Roman"/>
              </a:rPr>
              <a:t>включает в себя:</a:t>
            </a:r>
          </a:p>
        </p:txBody>
      </p:sp>
      <p:sp>
        <p:nvSpPr>
          <p:cNvPr id="23555" name="Oval 7"/>
          <p:cNvSpPr>
            <a:spLocks noChangeArrowheads="1"/>
          </p:cNvSpPr>
          <p:nvPr/>
        </p:nvSpPr>
        <p:spPr bwMode="auto">
          <a:xfrm>
            <a:off x="255588" y="2108200"/>
            <a:ext cx="506412" cy="468313"/>
          </a:xfrm>
          <a:prstGeom prst="ellipse">
            <a:avLst/>
          </a:prstGeom>
          <a:gradFill rotWithShape="1">
            <a:gsLst>
              <a:gs pos="0">
                <a:srgbClr val="00182F"/>
              </a:gs>
              <a:gs pos="50000">
                <a:srgbClr val="003366"/>
              </a:gs>
              <a:gs pos="100000">
                <a:srgbClr val="00182F"/>
              </a:gs>
            </a:gsLst>
            <a:lin ang="0" scaled="1"/>
          </a:gradFill>
          <a:ln w="9525" algn="ctr">
            <a:noFill/>
            <a:round/>
            <a:headEnd/>
            <a:tailEnd/>
          </a:ln>
          <a:effectLst/>
        </p:spPr>
        <p:txBody>
          <a:bodyPr lIns="0" tIns="0" rIns="0" bIns="36000" anchor="ctr">
            <a:spAutoFit/>
          </a:bodyPr>
          <a:lstStyle/>
          <a:p>
            <a:pPr marL="228600" indent="-228600" algn="ctr"/>
            <a:r>
              <a:rPr lang="ru-RU" sz="2000" b="1">
                <a:solidFill>
                  <a:srgbClr val="FFFF99"/>
                </a:solidFill>
                <a:latin typeface="Georgia" pitchFamily="18" charset="0"/>
              </a:rPr>
              <a:t>1</a:t>
            </a:r>
          </a:p>
        </p:txBody>
      </p:sp>
      <p:sp>
        <p:nvSpPr>
          <p:cNvPr id="23556" name="Oval 14"/>
          <p:cNvSpPr>
            <a:spLocks noChangeArrowheads="1"/>
          </p:cNvSpPr>
          <p:nvPr/>
        </p:nvSpPr>
        <p:spPr bwMode="auto">
          <a:xfrm>
            <a:off x="1627188" y="3759200"/>
            <a:ext cx="506412" cy="468313"/>
          </a:xfrm>
          <a:prstGeom prst="ellipse">
            <a:avLst/>
          </a:prstGeom>
          <a:gradFill rotWithShape="1">
            <a:gsLst>
              <a:gs pos="0">
                <a:srgbClr val="00182F"/>
              </a:gs>
              <a:gs pos="50000">
                <a:srgbClr val="003366"/>
              </a:gs>
              <a:gs pos="100000">
                <a:srgbClr val="00182F"/>
              </a:gs>
            </a:gsLst>
            <a:lin ang="0" scaled="1"/>
          </a:gradFill>
          <a:ln w="9525" algn="ctr">
            <a:noFill/>
            <a:round/>
            <a:headEnd/>
            <a:tailEnd/>
          </a:ln>
          <a:effectLst/>
        </p:spPr>
        <p:txBody>
          <a:bodyPr lIns="0" tIns="0" rIns="0" bIns="36000" anchor="ctr">
            <a:spAutoFit/>
          </a:bodyPr>
          <a:lstStyle/>
          <a:p>
            <a:pPr marL="228600" indent="-228600" algn="ctr"/>
            <a:r>
              <a:rPr lang="ru-RU" sz="2000" b="1">
                <a:solidFill>
                  <a:srgbClr val="FFFF99"/>
                </a:solidFill>
                <a:latin typeface="Georgia" pitchFamily="18" charset="0"/>
              </a:rPr>
              <a:t>2</a:t>
            </a:r>
          </a:p>
        </p:txBody>
      </p:sp>
      <p:sp>
        <p:nvSpPr>
          <p:cNvPr id="23557" name="Text Box 3"/>
          <p:cNvSpPr txBox="1">
            <a:spLocks noChangeArrowheads="1"/>
          </p:cNvSpPr>
          <p:nvPr/>
        </p:nvSpPr>
        <p:spPr bwMode="auto">
          <a:xfrm>
            <a:off x="3095625" y="5335588"/>
            <a:ext cx="6635750" cy="1181100"/>
          </a:xfrm>
          <a:prstGeom prst="rect">
            <a:avLst/>
          </a:prstGeom>
          <a:solidFill>
            <a:srgbClr val="FFFFCC"/>
          </a:solidFill>
          <a:ln w="31750">
            <a:solidFill>
              <a:srgbClr val="800080"/>
            </a:solidFill>
            <a:miter lim="800000"/>
            <a:headEnd/>
            <a:tailEnd/>
          </a:ln>
          <a:effectLst>
            <a:outerShdw dist="35921" dir="2700000" algn="ctr" rotWithShape="0">
              <a:srgbClr val="993366"/>
            </a:outerShdw>
          </a:effectLst>
        </p:spPr>
        <p:txBody>
          <a:bodyPr lIns="126000" tIns="0" rIns="126000" bIns="54000">
            <a:spAutoFit/>
          </a:bodyPr>
          <a:lstStyle/>
          <a:p>
            <a:pPr marL="627063" indent="-627063">
              <a:spcBef>
                <a:spcPct val="0"/>
              </a:spcBef>
            </a:pPr>
            <a:r>
              <a:rPr lang="ru-RU" sz="2400" b="1">
                <a:solidFill>
                  <a:srgbClr val="800080"/>
                </a:solidFill>
                <a:sym typeface="Wingdings" pitchFamily="2" charset="2"/>
              </a:rPr>
              <a:t>	</a:t>
            </a:r>
            <a:r>
              <a:rPr lang="ru-RU" sz="2400" b="1">
                <a:solidFill>
                  <a:srgbClr val="800080"/>
                </a:solidFill>
              </a:rPr>
              <a:t>Предотвращение</a:t>
            </a:r>
            <a:r>
              <a:rPr lang="ru-RU" sz="2400" b="1">
                <a:solidFill>
                  <a:srgbClr val="003366"/>
                </a:solidFill>
              </a:rPr>
              <a:t> </a:t>
            </a:r>
            <a:br>
              <a:rPr lang="ru-RU" sz="2400" b="1">
                <a:solidFill>
                  <a:srgbClr val="003366"/>
                </a:solidFill>
              </a:rPr>
            </a:br>
            <a:r>
              <a:rPr lang="ru-RU" sz="2400" b="1">
                <a:solidFill>
                  <a:srgbClr val="003366"/>
                </a:solidFill>
              </a:rPr>
              <a:t>негативных последствий конфликта интересов</a:t>
            </a:r>
          </a:p>
        </p:txBody>
      </p:sp>
      <p:sp>
        <p:nvSpPr>
          <p:cNvPr id="23558" name="Oval 16"/>
          <p:cNvSpPr>
            <a:spLocks noChangeArrowheads="1"/>
          </p:cNvSpPr>
          <p:nvPr/>
        </p:nvSpPr>
        <p:spPr bwMode="auto">
          <a:xfrm>
            <a:off x="3201988" y="5435600"/>
            <a:ext cx="506412" cy="468313"/>
          </a:xfrm>
          <a:prstGeom prst="ellipse">
            <a:avLst/>
          </a:prstGeom>
          <a:gradFill rotWithShape="1">
            <a:gsLst>
              <a:gs pos="0">
                <a:srgbClr val="00182F"/>
              </a:gs>
              <a:gs pos="50000">
                <a:srgbClr val="003366"/>
              </a:gs>
              <a:gs pos="100000">
                <a:srgbClr val="00182F"/>
              </a:gs>
            </a:gsLst>
            <a:lin ang="0" scaled="1"/>
          </a:gradFill>
          <a:ln w="9525" algn="ctr">
            <a:noFill/>
            <a:round/>
            <a:headEnd/>
            <a:tailEnd/>
          </a:ln>
          <a:effectLst/>
        </p:spPr>
        <p:txBody>
          <a:bodyPr lIns="0" tIns="0" rIns="0" bIns="36000" anchor="ctr">
            <a:spAutoFit/>
          </a:bodyPr>
          <a:lstStyle/>
          <a:p>
            <a:pPr marL="228600" indent="-228600" algn="ctr"/>
            <a:r>
              <a:rPr lang="ru-RU" sz="2000" b="1">
                <a:solidFill>
                  <a:srgbClr val="FFFF99"/>
                </a:solidFill>
                <a:latin typeface="Georgia" pitchFamily="18" charset="0"/>
              </a:rPr>
              <a:t>3</a:t>
            </a:r>
          </a:p>
        </p:txBody>
      </p:sp>
      <p:sp>
        <p:nvSpPr>
          <p:cNvPr id="23559" name="AutoShape 14"/>
          <p:cNvSpPr>
            <a:spLocks noChangeArrowheads="1"/>
          </p:cNvSpPr>
          <p:nvPr/>
        </p:nvSpPr>
        <p:spPr bwMode="auto">
          <a:xfrm rot="5400000">
            <a:off x="4394200" y="3279775"/>
            <a:ext cx="4008438" cy="401638"/>
          </a:xfrm>
          <a:prstGeom prst="notchedRightArrow">
            <a:avLst>
              <a:gd name="adj1" fmla="val 46250"/>
              <a:gd name="adj2" fmla="val 110291"/>
            </a:avLst>
          </a:prstGeom>
          <a:gradFill rotWithShape="1">
            <a:gsLst>
              <a:gs pos="0">
                <a:srgbClr val="E1FFFF"/>
              </a:gs>
              <a:gs pos="100000">
                <a:srgbClr val="003366"/>
              </a:gs>
            </a:gsLst>
            <a:lin ang="0" scaled="1"/>
          </a:gradFill>
          <a:ln w="22225" algn="ctr">
            <a:solidFill>
              <a:srgbClr val="800080"/>
            </a:solidFill>
            <a:miter lim="800000"/>
            <a:headEnd/>
            <a:tailEnd/>
          </a:ln>
          <a:effectLst/>
        </p:spPr>
        <p:txBody>
          <a:bodyPr rot="10800000" vert="eaVert" wrap="none" anchor="ctr"/>
          <a:lstStyle/>
          <a:p>
            <a:endParaRPr lang="ru-RU"/>
          </a:p>
        </p:txBody>
      </p:sp>
      <p:sp>
        <p:nvSpPr>
          <p:cNvPr id="23560" name="Text Box 3"/>
          <p:cNvSpPr txBox="1">
            <a:spLocks noChangeArrowheads="1"/>
          </p:cNvSpPr>
          <p:nvPr/>
        </p:nvSpPr>
        <p:spPr bwMode="auto">
          <a:xfrm>
            <a:off x="1520825" y="3659188"/>
            <a:ext cx="6635750" cy="815975"/>
          </a:xfrm>
          <a:prstGeom prst="rect">
            <a:avLst/>
          </a:prstGeom>
          <a:solidFill>
            <a:srgbClr val="FFFFCC"/>
          </a:solidFill>
          <a:ln w="31750">
            <a:solidFill>
              <a:srgbClr val="800080"/>
            </a:solidFill>
            <a:miter lim="800000"/>
            <a:headEnd/>
            <a:tailEnd/>
          </a:ln>
          <a:effectLst>
            <a:outerShdw dist="35921" dir="2700000" algn="ctr" rotWithShape="0">
              <a:srgbClr val="993366"/>
            </a:outerShdw>
          </a:effectLst>
        </p:spPr>
        <p:txBody>
          <a:bodyPr lIns="126000" tIns="0" rIns="126000" bIns="54000">
            <a:spAutoFit/>
          </a:bodyPr>
          <a:lstStyle/>
          <a:p>
            <a:pPr marL="627063" indent="-627063">
              <a:spcBef>
                <a:spcPct val="0"/>
              </a:spcBef>
            </a:pPr>
            <a:r>
              <a:rPr lang="ru-RU" sz="2400" b="1">
                <a:solidFill>
                  <a:srgbClr val="800080"/>
                </a:solidFill>
                <a:sym typeface="Wingdings" pitchFamily="2" charset="2"/>
              </a:rPr>
              <a:t>	</a:t>
            </a:r>
            <a:r>
              <a:rPr lang="ru-RU" sz="2400" b="1">
                <a:solidFill>
                  <a:srgbClr val="800080"/>
                </a:solidFill>
              </a:rPr>
              <a:t>Выявление</a:t>
            </a:r>
            <a:r>
              <a:rPr lang="ru-RU" sz="2400" b="1">
                <a:solidFill>
                  <a:srgbClr val="003366"/>
                </a:solidFill>
              </a:rPr>
              <a:t> </a:t>
            </a:r>
            <a:br>
              <a:rPr lang="ru-RU" sz="2400" b="1">
                <a:solidFill>
                  <a:srgbClr val="003366"/>
                </a:solidFill>
              </a:rPr>
            </a:br>
            <a:r>
              <a:rPr lang="ru-RU" sz="2400" b="1">
                <a:solidFill>
                  <a:srgbClr val="003366"/>
                </a:solidFill>
              </a:rPr>
              <a:t>потенциального конфликта интересов</a:t>
            </a:r>
          </a:p>
        </p:txBody>
      </p:sp>
      <p:sp>
        <p:nvSpPr>
          <p:cNvPr id="23561" name="AutoShape 14"/>
          <p:cNvSpPr>
            <a:spLocks noChangeArrowheads="1"/>
          </p:cNvSpPr>
          <p:nvPr/>
        </p:nvSpPr>
        <p:spPr bwMode="auto">
          <a:xfrm rot="5400000">
            <a:off x="3854450" y="2447925"/>
            <a:ext cx="2319338" cy="401638"/>
          </a:xfrm>
          <a:prstGeom prst="notchedRightArrow">
            <a:avLst>
              <a:gd name="adj1" fmla="val 44667"/>
              <a:gd name="adj2" fmla="val 117793"/>
            </a:avLst>
          </a:prstGeom>
          <a:gradFill rotWithShape="1">
            <a:gsLst>
              <a:gs pos="0">
                <a:srgbClr val="E1FFFF"/>
              </a:gs>
              <a:gs pos="100000">
                <a:srgbClr val="003366"/>
              </a:gs>
            </a:gsLst>
            <a:lin ang="0" scaled="1"/>
          </a:gradFill>
          <a:ln w="22225" algn="ctr">
            <a:solidFill>
              <a:srgbClr val="800080"/>
            </a:solidFill>
            <a:miter lim="800000"/>
            <a:headEnd/>
            <a:tailEnd/>
          </a:ln>
          <a:effectLst/>
        </p:spPr>
        <p:txBody>
          <a:bodyPr rot="10800000" vert="eaVert" wrap="none" anchor="ctr"/>
          <a:lstStyle/>
          <a:p>
            <a:endParaRPr lang="ru-RU"/>
          </a:p>
        </p:txBody>
      </p:sp>
      <p:sp>
        <p:nvSpPr>
          <p:cNvPr id="23562" name="Text Box 3"/>
          <p:cNvSpPr txBox="1">
            <a:spLocks noChangeArrowheads="1"/>
          </p:cNvSpPr>
          <p:nvPr/>
        </p:nvSpPr>
        <p:spPr bwMode="auto">
          <a:xfrm>
            <a:off x="149225" y="2008188"/>
            <a:ext cx="6635750" cy="815975"/>
          </a:xfrm>
          <a:prstGeom prst="rect">
            <a:avLst/>
          </a:prstGeom>
          <a:solidFill>
            <a:srgbClr val="FFFFCC"/>
          </a:solidFill>
          <a:ln w="31750">
            <a:solidFill>
              <a:srgbClr val="800080"/>
            </a:solidFill>
            <a:miter lim="800000"/>
            <a:headEnd/>
            <a:tailEnd/>
          </a:ln>
          <a:effectLst>
            <a:outerShdw dist="35921" dir="2700000" algn="ctr" rotWithShape="0">
              <a:srgbClr val="993366"/>
            </a:outerShdw>
          </a:effectLst>
        </p:spPr>
        <p:txBody>
          <a:bodyPr lIns="126000" tIns="0" rIns="126000" bIns="54000">
            <a:spAutoFit/>
          </a:bodyPr>
          <a:lstStyle/>
          <a:p>
            <a:pPr marL="627063" indent="-627063">
              <a:spcBef>
                <a:spcPct val="0"/>
              </a:spcBef>
            </a:pPr>
            <a:r>
              <a:rPr lang="ru-RU" sz="2400" b="1">
                <a:solidFill>
                  <a:srgbClr val="800080"/>
                </a:solidFill>
                <a:sym typeface="Wingdings" pitchFamily="2" charset="2"/>
              </a:rPr>
              <a:t>	</a:t>
            </a:r>
            <a:r>
              <a:rPr lang="ru-RU" sz="2400" b="1">
                <a:solidFill>
                  <a:srgbClr val="800080"/>
                </a:solidFill>
              </a:rPr>
              <a:t>Предупреждение</a:t>
            </a:r>
            <a:r>
              <a:rPr lang="ru-RU" sz="2400" b="1">
                <a:solidFill>
                  <a:srgbClr val="003366"/>
                </a:solidFill>
              </a:rPr>
              <a:t> </a:t>
            </a:r>
            <a:br>
              <a:rPr lang="ru-RU" sz="2400" b="1">
                <a:solidFill>
                  <a:srgbClr val="003366"/>
                </a:solidFill>
              </a:rPr>
            </a:br>
            <a:r>
              <a:rPr lang="ru-RU" sz="2400" b="1">
                <a:solidFill>
                  <a:srgbClr val="003366"/>
                </a:solidFill>
              </a:rPr>
              <a:t>возникновения конфликта интересов</a:t>
            </a:r>
          </a:p>
        </p:txBody>
      </p:sp>
      <p:sp>
        <p:nvSpPr>
          <p:cNvPr id="23563" name="AutoShape 14"/>
          <p:cNvSpPr>
            <a:spLocks noChangeArrowheads="1"/>
          </p:cNvSpPr>
          <p:nvPr/>
        </p:nvSpPr>
        <p:spPr bwMode="auto">
          <a:xfrm rot="5400000">
            <a:off x="3219450" y="1660525"/>
            <a:ext cx="693738" cy="401638"/>
          </a:xfrm>
          <a:prstGeom prst="notchedRightArrow">
            <a:avLst>
              <a:gd name="adj1" fmla="val 50991"/>
              <a:gd name="adj2" fmla="val 69571"/>
            </a:avLst>
          </a:prstGeom>
          <a:gradFill rotWithShape="1">
            <a:gsLst>
              <a:gs pos="0">
                <a:srgbClr val="E1FFFF"/>
              </a:gs>
              <a:gs pos="100000">
                <a:srgbClr val="003366"/>
              </a:gs>
            </a:gsLst>
            <a:lin ang="0" scaled="1"/>
          </a:gradFill>
          <a:ln w="22225" algn="ctr">
            <a:solidFill>
              <a:srgbClr val="800080"/>
            </a:solidFill>
            <a:miter lim="800000"/>
            <a:headEnd/>
            <a:tailEnd/>
          </a:ln>
          <a:effectLst/>
        </p:spPr>
        <p:txBody>
          <a:bodyPr rot="10800000" vert="eaVert" wrap="none" anchor="ctr"/>
          <a:lstStyle/>
          <a:p>
            <a:endParaRPr lang="ru-RU"/>
          </a:p>
        </p:txBody>
      </p:sp>
    </p:spTree>
  </p:cSld>
  <p:clrMapOvr>
    <a:masterClrMapping/>
  </p:clrMapOvr>
  <p:transition spd="slow">
    <p:cover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WordArt 2"/>
          <p:cNvSpPr>
            <a:spLocks noChangeArrowheads="1" noChangeShapeType="1" noTextEdit="1"/>
          </p:cNvSpPr>
          <p:nvPr/>
        </p:nvSpPr>
        <p:spPr bwMode="auto">
          <a:xfrm>
            <a:off x="1158875" y="382588"/>
            <a:ext cx="7383463" cy="525462"/>
          </a:xfrm>
          <a:prstGeom prst="rect">
            <a:avLst/>
          </a:prstGeom>
        </p:spPr>
        <p:txBody>
          <a:bodyPr wrap="none" fromWordArt="1">
            <a:prstTxWarp prst="textCascadeUp">
              <a:avLst>
                <a:gd name="adj" fmla="val 44444"/>
              </a:avLst>
            </a:prstTxWarp>
          </a:bodyPr>
          <a:lstStyle/>
          <a:p>
            <a:pPr algn="ctr"/>
            <a:r>
              <a:rPr lang="ru-RU" sz="2400" b="1" kern="10">
                <a:ln w="9525">
                  <a:noFill/>
                  <a:round/>
                  <a:headEnd/>
                  <a:tailEnd/>
                </a:ln>
                <a:gradFill rotWithShape="1">
                  <a:gsLst>
                    <a:gs pos="0">
                      <a:srgbClr val="00182F"/>
                    </a:gs>
                    <a:gs pos="100000">
                      <a:srgbClr val="003366"/>
                    </a:gs>
                  </a:gsLst>
                  <a:lin ang="5400000" scaled="1"/>
                </a:gradFill>
                <a:effectLst>
                  <a:prstShdw prst="shdw17" dist="17961" dir="2700000">
                    <a:srgbClr val="001F3D"/>
                  </a:prstShdw>
                </a:effectLst>
                <a:latin typeface="Times New Roman"/>
                <a:cs typeface="Times New Roman"/>
              </a:rPr>
              <a:t>ПУТИ ВЫЯВЛЕНИЯ КОНФЛИКТА ИНТЕРЕСОВ</a:t>
            </a:r>
          </a:p>
        </p:txBody>
      </p:sp>
      <p:sp>
        <p:nvSpPr>
          <p:cNvPr id="24579" name="Text Box 3"/>
          <p:cNvSpPr txBox="1">
            <a:spLocks noChangeArrowheads="1"/>
          </p:cNvSpPr>
          <p:nvPr/>
        </p:nvSpPr>
        <p:spPr bwMode="auto">
          <a:xfrm>
            <a:off x="271463" y="3795713"/>
            <a:ext cx="9363075" cy="1144587"/>
          </a:xfrm>
          <a:prstGeom prst="rect">
            <a:avLst/>
          </a:prstGeom>
          <a:solidFill>
            <a:srgbClr val="FFFFCC"/>
          </a:solidFill>
          <a:ln w="31750">
            <a:solidFill>
              <a:srgbClr val="800080"/>
            </a:solidFill>
            <a:miter lim="800000"/>
            <a:headEnd/>
            <a:tailEnd/>
          </a:ln>
          <a:effectLst>
            <a:outerShdw dist="35921" dir="2700000" algn="ctr" rotWithShape="0">
              <a:srgbClr val="993366"/>
            </a:outerShdw>
          </a:effectLst>
        </p:spPr>
        <p:txBody>
          <a:bodyPr lIns="126000" tIns="0" rIns="126000" bIns="18000">
            <a:spAutoFit/>
          </a:bodyPr>
          <a:lstStyle/>
          <a:p>
            <a:pPr algn="just">
              <a:spcBef>
                <a:spcPct val="0"/>
              </a:spcBef>
            </a:pPr>
            <a:r>
              <a:rPr lang="ru-RU" sz="2400" b="1" dirty="0">
                <a:solidFill>
                  <a:srgbClr val="800080"/>
                </a:solidFill>
              </a:rPr>
              <a:t>Анализ информационных материалов,</a:t>
            </a:r>
            <a:r>
              <a:rPr lang="ru-RU" sz="2400" b="1" dirty="0">
                <a:solidFill>
                  <a:srgbClr val="003366"/>
                </a:solidFill>
              </a:rPr>
              <a:t> предоставляемых </a:t>
            </a:r>
            <a:r>
              <a:rPr lang="ru-RU" sz="2400" b="1" dirty="0" smtClean="0">
                <a:solidFill>
                  <a:srgbClr val="003366"/>
                </a:solidFill>
              </a:rPr>
              <a:t>работниками (служащими) </a:t>
            </a:r>
            <a:r>
              <a:rPr lang="ru-RU" sz="2400" b="1" dirty="0">
                <a:solidFill>
                  <a:srgbClr val="003366"/>
                </a:solidFill>
              </a:rPr>
              <a:t>о </a:t>
            </a:r>
            <a:r>
              <a:rPr lang="ru-RU" sz="2400" b="1" dirty="0" smtClean="0">
                <a:solidFill>
                  <a:srgbClr val="003366"/>
                </a:solidFill>
              </a:rPr>
              <a:t>себе и членах своей семьи </a:t>
            </a:r>
            <a:r>
              <a:rPr lang="ru-RU" sz="2400" b="1" dirty="0">
                <a:solidFill>
                  <a:srgbClr val="003366"/>
                </a:solidFill>
              </a:rPr>
              <a:t>в соответствии с </a:t>
            </a:r>
            <a:r>
              <a:rPr lang="ru-RU" sz="2400" b="1" dirty="0" smtClean="0">
                <a:solidFill>
                  <a:srgbClr val="003366"/>
                </a:solidFill>
              </a:rPr>
              <a:t>законом</a:t>
            </a:r>
            <a:endParaRPr lang="ru-RU" sz="2400" b="1" dirty="0">
              <a:solidFill>
                <a:srgbClr val="003366"/>
              </a:solidFill>
            </a:endParaRPr>
          </a:p>
        </p:txBody>
      </p:sp>
      <p:sp>
        <p:nvSpPr>
          <p:cNvPr id="24580" name="Text Box 4"/>
          <p:cNvSpPr txBox="1">
            <a:spLocks noChangeArrowheads="1"/>
          </p:cNvSpPr>
          <p:nvPr/>
        </p:nvSpPr>
        <p:spPr bwMode="auto">
          <a:xfrm>
            <a:off x="271463" y="1420813"/>
            <a:ext cx="9363075" cy="756840"/>
          </a:xfrm>
          <a:prstGeom prst="rect">
            <a:avLst/>
          </a:prstGeom>
          <a:solidFill>
            <a:srgbClr val="FFFFCC"/>
          </a:solidFill>
          <a:ln w="31750">
            <a:solidFill>
              <a:srgbClr val="800080"/>
            </a:solidFill>
            <a:miter lim="800000"/>
            <a:headEnd/>
            <a:tailEnd/>
          </a:ln>
          <a:effectLst>
            <a:outerShdw dist="35921" dir="2700000" algn="ctr" rotWithShape="0">
              <a:srgbClr val="993366"/>
            </a:outerShdw>
          </a:effectLst>
        </p:spPr>
        <p:txBody>
          <a:bodyPr lIns="126000" tIns="0" rIns="126000" bIns="18000">
            <a:spAutoFit/>
          </a:bodyPr>
          <a:lstStyle/>
          <a:p>
            <a:pPr algn="just">
              <a:spcBef>
                <a:spcPct val="0"/>
              </a:spcBef>
            </a:pPr>
            <a:r>
              <a:rPr lang="ru-RU" sz="2400" b="1" dirty="0">
                <a:solidFill>
                  <a:srgbClr val="800080"/>
                </a:solidFill>
              </a:rPr>
              <a:t>Личные заявления</a:t>
            </a:r>
            <a:r>
              <a:rPr lang="ru-RU" sz="2400" b="1" dirty="0">
                <a:solidFill>
                  <a:srgbClr val="003366"/>
                </a:solidFill>
              </a:rPr>
              <a:t> </a:t>
            </a:r>
            <a:r>
              <a:rPr lang="ru-RU" sz="2400" b="1" dirty="0" smtClean="0">
                <a:solidFill>
                  <a:srgbClr val="003366"/>
                </a:solidFill>
              </a:rPr>
              <a:t>работников (служащих) </a:t>
            </a:r>
            <a:r>
              <a:rPr lang="ru-RU" sz="2400" b="1" dirty="0">
                <a:solidFill>
                  <a:srgbClr val="003366"/>
                </a:solidFill>
              </a:rPr>
              <a:t>о конфликте интересов</a:t>
            </a:r>
          </a:p>
        </p:txBody>
      </p:sp>
      <p:sp>
        <p:nvSpPr>
          <p:cNvPr id="24581" name="Text Box 5"/>
          <p:cNvSpPr txBox="1">
            <a:spLocks noChangeArrowheads="1"/>
          </p:cNvSpPr>
          <p:nvPr/>
        </p:nvSpPr>
        <p:spPr bwMode="auto">
          <a:xfrm>
            <a:off x="271463" y="2428875"/>
            <a:ext cx="9363075" cy="1126171"/>
          </a:xfrm>
          <a:prstGeom prst="rect">
            <a:avLst/>
          </a:prstGeom>
          <a:solidFill>
            <a:srgbClr val="FFFFCC"/>
          </a:solidFill>
          <a:ln w="31750">
            <a:solidFill>
              <a:srgbClr val="800080"/>
            </a:solidFill>
            <a:miter lim="800000"/>
            <a:headEnd/>
            <a:tailEnd/>
          </a:ln>
          <a:effectLst>
            <a:outerShdw dist="35921" dir="2700000" algn="ctr" rotWithShape="0">
              <a:srgbClr val="993366"/>
            </a:outerShdw>
          </a:effectLst>
        </p:spPr>
        <p:txBody>
          <a:bodyPr lIns="126000" tIns="0" rIns="126000" bIns="18000">
            <a:spAutoFit/>
          </a:bodyPr>
          <a:lstStyle/>
          <a:p>
            <a:pPr algn="just">
              <a:spcBef>
                <a:spcPct val="0"/>
              </a:spcBef>
            </a:pPr>
            <a:r>
              <a:rPr lang="ru-RU" sz="2400" b="1" dirty="0">
                <a:solidFill>
                  <a:srgbClr val="800080"/>
                </a:solidFill>
              </a:rPr>
              <a:t>Заявления физических</a:t>
            </a:r>
            <a:r>
              <a:rPr lang="ru-RU" sz="2400" b="1" dirty="0">
                <a:solidFill>
                  <a:srgbClr val="003366"/>
                </a:solidFill>
              </a:rPr>
              <a:t> или </a:t>
            </a:r>
            <a:r>
              <a:rPr lang="ru-RU" sz="2400" b="1" dirty="0">
                <a:solidFill>
                  <a:srgbClr val="800080"/>
                </a:solidFill>
              </a:rPr>
              <a:t>юридических лиц,</a:t>
            </a:r>
            <a:r>
              <a:rPr lang="ru-RU" sz="2400" b="1" dirty="0">
                <a:solidFill>
                  <a:srgbClr val="003366"/>
                </a:solidFill>
              </a:rPr>
              <a:t> считающих себя пострадавшими от неправомерных действий </a:t>
            </a:r>
            <a:r>
              <a:rPr lang="ru-RU" sz="2400" b="1" dirty="0" smtClean="0">
                <a:solidFill>
                  <a:srgbClr val="003366"/>
                </a:solidFill>
              </a:rPr>
              <a:t>работников (служащих)</a:t>
            </a:r>
            <a:endParaRPr lang="ru-RU" sz="2400" b="1" dirty="0">
              <a:solidFill>
                <a:srgbClr val="003366"/>
              </a:solidFill>
            </a:endParaRPr>
          </a:p>
        </p:txBody>
      </p:sp>
      <p:sp>
        <p:nvSpPr>
          <p:cNvPr id="24582" name="Text Box 6"/>
          <p:cNvSpPr txBox="1">
            <a:spLocks noChangeArrowheads="1"/>
          </p:cNvSpPr>
          <p:nvPr/>
        </p:nvSpPr>
        <p:spPr bwMode="auto">
          <a:xfrm>
            <a:off x="271463" y="5164138"/>
            <a:ext cx="9363075" cy="1144587"/>
          </a:xfrm>
          <a:prstGeom prst="rect">
            <a:avLst/>
          </a:prstGeom>
          <a:solidFill>
            <a:srgbClr val="FFFFCC"/>
          </a:solidFill>
          <a:ln w="31750">
            <a:solidFill>
              <a:srgbClr val="800080"/>
            </a:solidFill>
            <a:miter lim="800000"/>
            <a:headEnd/>
            <a:tailEnd/>
          </a:ln>
          <a:effectLst>
            <a:outerShdw dist="35921" dir="2700000" algn="ctr" rotWithShape="0">
              <a:srgbClr val="993366"/>
            </a:outerShdw>
          </a:effectLst>
        </p:spPr>
        <p:txBody>
          <a:bodyPr lIns="126000" tIns="0" rIns="126000" bIns="18000">
            <a:spAutoFit/>
          </a:bodyPr>
          <a:lstStyle/>
          <a:p>
            <a:pPr algn="just">
              <a:spcBef>
                <a:spcPct val="0"/>
              </a:spcBef>
            </a:pPr>
            <a:r>
              <a:rPr lang="ru-RU" sz="2400" b="1" dirty="0">
                <a:solidFill>
                  <a:srgbClr val="800080"/>
                </a:solidFill>
              </a:rPr>
              <a:t>Заявления третьих лиц,</a:t>
            </a:r>
            <a:r>
              <a:rPr lang="ru-RU" sz="2400" b="1" dirty="0">
                <a:solidFill>
                  <a:srgbClr val="003366"/>
                </a:solidFill>
              </a:rPr>
              <a:t> считающих, что имеет место конфликт интересов, который может нанести ущерб интересам </a:t>
            </a:r>
            <a:r>
              <a:rPr lang="ru-RU" sz="2400" b="1" dirty="0" smtClean="0">
                <a:solidFill>
                  <a:srgbClr val="003366"/>
                </a:solidFill>
              </a:rPr>
              <a:t>государства, общества, местного самоуправления </a:t>
            </a:r>
            <a:r>
              <a:rPr lang="ru-RU" sz="2400" b="1" dirty="0">
                <a:solidFill>
                  <a:srgbClr val="003366"/>
                </a:solidFill>
              </a:rPr>
              <a:t>или граждан</a:t>
            </a:r>
          </a:p>
        </p:txBody>
      </p:sp>
    </p:spTree>
  </p:cSld>
  <p:clrMapOvr>
    <a:masterClrMapping/>
  </p:clrMapOvr>
  <p:transition spd="slow">
    <p:split orient="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WordArt 2"/>
          <p:cNvSpPr>
            <a:spLocks noChangeArrowheads="1" noChangeShapeType="1" noTextEdit="1"/>
          </p:cNvSpPr>
          <p:nvPr/>
        </p:nvSpPr>
        <p:spPr bwMode="auto">
          <a:xfrm rot="5400000" flipH="1" flipV="1">
            <a:off x="153194" y="2329656"/>
            <a:ext cx="1219200" cy="1011238"/>
          </a:xfrm>
          <a:prstGeom prst="rect">
            <a:avLst/>
          </a:prstGeom>
        </p:spPr>
        <p:txBody>
          <a:bodyPr wrap="none" fromWordArt="1">
            <a:prstTxWarp prst="textPlain">
              <a:avLst>
                <a:gd name="adj" fmla="val 50000"/>
              </a:avLst>
            </a:prstTxWarp>
          </a:bodyPr>
          <a:lstStyle/>
          <a:p>
            <a:pPr algn="ctr"/>
            <a:r>
              <a:rPr lang="ru-RU" sz="2400" b="1" kern="10">
                <a:ln w="9525">
                  <a:noFill/>
                  <a:round/>
                  <a:headEnd/>
                  <a:tailEnd/>
                </a:ln>
                <a:solidFill>
                  <a:srgbClr val="800080"/>
                </a:solidFill>
                <a:effectLst>
                  <a:prstShdw prst="shdw17" dist="17961" dir="2700000">
                    <a:srgbClr val="990099">
                      <a:alpha val="50000"/>
                    </a:srgbClr>
                  </a:prstShdw>
                </a:effectLst>
                <a:latin typeface="Times New Roman"/>
                <a:cs typeface="Times New Roman"/>
              </a:rPr>
              <a:t>До</a:t>
            </a:r>
          </a:p>
          <a:p>
            <a:pPr algn="ctr"/>
            <a:r>
              <a:rPr lang="ru-RU" sz="2400" b="1" kern="10">
                <a:ln w="9525">
                  <a:noFill/>
                  <a:round/>
                  <a:headEnd/>
                  <a:tailEnd/>
                </a:ln>
                <a:solidFill>
                  <a:srgbClr val="800080"/>
                </a:solidFill>
                <a:effectLst>
                  <a:prstShdw prst="shdw17" dist="17961" dir="2700000">
                    <a:srgbClr val="990099">
                      <a:alpha val="50000"/>
                    </a:srgbClr>
                  </a:prstShdw>
                </a:effectLst>
                <a:latin typeface="Times New Roman"/>
                <a:cs typeface="Times New Roman"/>
              </a:rPr>
              <a:t>принятия</a:t>
            </a:r>
          </a:p>
          <a:p>
            <a:pPr algn="ctr"/>
            <a:r>
              <a:rPr lang="ru-RU" sz="2400" b="1" kern="10">
                <a:ln w="9525">
                  <a:noFill/>
                  <a:round/>
                  <a:headEnd/>
                  <a:tailEnd/>
                </a:ln>
                <a:solidFill>
                  <a:srgbClr val="800080"/>
                </a:solidFill>
                <a:effectLst>
                  <a:prstShdw prst="shdw17" dist="17961" dir="2700000">
                    <a:srgbClr val="990099">
                      <a:alpha val="50000"/>
                    </a:srgbClr>
                  </a:prstShdw>
                </a:effectLst>
                <a:latin typeface="Times New Roman"/>
                <a:cs typeface="Times New Roman"/>
              </a:rPr>
              <a:t>решения</a:t>
            </a:r>
          </a:p>
        </p:txBody>
      </p:sp>
      <p:sp>
        <p:nvSpPr>
          <p:cNvPr id="25603" name="Text Box 3"/>
          <p:cNvSpPr txBox="1">
            <a:spLocks noChangeArrowheads="1"/>
          </p:cNvSpPr>
          <p:nvPr/>
        </p:nvSpPr>
        <p:spPr bwMode="auto">
          <a:xfrm>
            <a:off x="1987550" y="1447800"/>
            <a:ext cx="7567613" cy="5378941"/>
          </a:xfrm>
          <a:prstGeom prst="rect">
            <a:avLst/>
          </a:prstGeom>
          <a:noFill/>
          <a:ln w="9525">
            <a:noFill/>
            <a:miter lim="800000"/>
            <a:headEnd/>
            <a:tailEnd/>
          </a:ln>
          <a:effectLst/>
        </p:spPr>
        <p:txBody>
          <a:bodyPr lIns="108000" tIns="126000" rIns="108000" bIns="126000">
            <a:spAutoFit/>
          </a:bodyPr>
          <a:lstStyle/>
          <a:p>
            <a:pPr marL="723900" indent="-723900" algn="just">
              <a:spcBef>
                <a:spcPct val="100000"/>
              </a:spcBef>
              <a:buClr>
                <a:srgbClr val="800080"/>
              </a:buClr>
              <a:buFont typeface="Wingdings" pitchFamily="2" charset="2"/>
              <a:buChar char="Ü"/>
            </a:pPr>
            <a:r>
              <a:rPr lang="ru-RU" sz="1800" b="1" dirty="0">
                <a:solidFill>
                  <a:srgbClr val="800080"/>
                </a:solidFill>
              </a:rPr>
              <a:t>Усиление</a:t>
            </a:r>
            <a:r>
              <a:rPr lang="ru-RU" sz="1800" b="1" dirty="0">
                <a:solidFill>
                  <a:srgbClr val="003366"/>
                </a:solidFill>
              </a:rPr>
              <a:t> контроля за выполнением </a:t>
            </a:r>
            <a:r>
              <a:rPr lang="ru-RU" sz="1800" b="1" dirty="0" smtClean="0">
                <a:solidFill>
                  <a:srgbClr val="003366"/>
                </a:solidFill>
              </a:rPr>
              <a:t>работником (служащим) </a:t>
            </a:r>
            <a:r>
              <a:rPr lang="ru-RU" sz="1800" b="1" dirty="0">
                <a:solidFill>
                  <a:srgbClr val="003366"/>
                </a:solidFill>
              </a:rPr>
              <a:t>обязанностей, в ходе которых возникает конфликт интересов</a:t>
            </a:r>
          </a:p>
          <a:p>
            <a:pPr marL="723900" indent="-723900" algn="just">
              <a:spcBef>
                <a:spcPct val="100000"/>
              </a:spcBef>
              <a:buClr>
                <a:srgbClr val="800080"/>
              </a:buClr>
              <a:buFont typeface="Wingdings" pitchFamily="2" charset="2"/>
              <a:buChar char="Ü"/>
            </a:pPr>
            <a:r>
              <a:rPr lang="ru-RU" sz="1800" b="1" dirty="0">
                <a:solidFill>
                  <a:srgbClr val="800080"/>
                </a:solidFill>
              </a:rPr>
              <a:t>Исключение</a:t>
            </a:r>
            <a:r>
              <a:rPr lang="ru-RU" sz="1800" b="1" dirty="0">
                <a:solidFill>
                  <a:srgbClr val="003366"/>
                </a:solidFill>
              </a:rPr>
              <a:t> участия </a:t>
            </a:r>
            <a:r>
              <a:rPr lang="ru-RU" sz="1800" b="1" dirty="0" smtClean="0">
                <a:solidFill>
                  <a:srgbClr val="003366"/>
                </a:solidFill>
              </a:rPr>
              <a:t>работника (служащего) </a:t>
            </a:r>
            <a:r>
              <a:rPr lang="ru-RU" sz="1800" b="1" dirty="0">
                <a:solidFill>
                  <a:srgbClr val="003366"/>
                </a:solidFill>
              </a:rPr>
              <a:t>в принятии решений по вопросам, с которым связано возникновение конфликта интересов</a:t>
            </a:r>
          </a:p>
          <a:p>
            <a:pPr marL="723900" indent="-723900" algn="just">
              <a:spcBef>
                <a:spcPct val="100000"/>
              </a:spcBef>
              <a:buClr>
                <a:srgbClr val="800080"/>
              </a:buClr>
              <a:buFont typeface="Wingdings" pitchFamily="2" charset="2"/>
              <a:buChar char="Ü"/>
            </a:pPr>
            <a:r>
              <a:rPr lang="ru-RU" sz="1800" b="1" dirty="0">
                <a:solidFill>
                  <a:srgbClr val="800080"/>
                </a:solidFill>
              </a:rPr>
              <a:t>Отстранение</a:t>
            </a:r>
            <a:r>
              <a:rPr lang="ru-RU" sz="1800" b="1" dirty="0">
                <a:solidFill>
                  <a:srgbClr val="003366"/>
                </a:solidFill>
              </a:rPr>
              <a:t> </a:t>
            </a:r>
            <a:r>
              <a:rPr lang="ru-RU" sz="1800" b="1" dirty="0" smtClean="0">
                <a:solidFill>
                  <a:srgbClr val="003366"/>
                </a:solidFill>
              </a:rPr>
              <a:t>работника (служащего) </a:t>
            </a:r>
            <a:r>
              <a:rPr lang="ru-RU" sz="1800" b="1" dirty="0">
                <a:solidFill>
                  <a:srgbClr val="003366"/>
                </a:solidFill>
              </a:rPr>
              <a:t>от обязанностей, в ходе которых возникает конфликт интересов, в период его урегулирования</a:t>
            </a:r>
          </a:p>
          <a:p>
            <a:pPr marL="723900" indent="-723900" algn="just">
              <a:spcBef>
                <a:spcPct val="150000"/>
              </a:spcBef>
              <a:buClr>
                <a:srgbClr val="800080"/>
              </a:buClr>
              <a:buFont typeface="Wingdings" pitchFamily="2" charset="2"/>
              <a:buChar char="Ü"/>
            </a:pPr>
            <a:r>
              <a:rPr lang="ru-RU" sz="1800" b="1" dirty="0">
                <a:solidFill>
                  <a:srgbClr val="003366"/>
                </a:solidFill>
              </a:rPr>
              <a:t>В случае установления обстоятельств, свидетельствующих о наличии признаков дисциплинарного проступка, </a:t>
            </a:r>
            <a:r>
              <a:rPr lang="ru-RU" sz="1800" b="1" dirty="0">
                <a:solidFill>
                  <a:srgbClr val="800080"/>
                </a:solidFill>
              </a:rPr>
              <a:t>привлечение</a:t>
            </a:r>
            <a:r>
              <a:rPr lang="ru-RU" sz="1800" b="1" dirty="0">
                <a:solidFill>
                  <a:srgbClr val="003366"/>
                </a:solidFill>
              </a:rPr>
              <a:t> </a:t>
            </a:r>
            <a:r>
              <a:rPr lang="ru-RU" sz="1800" b="1" dirty="0" smtClean="0">
                <a:solidFill>
                  <a:srgbClr val="003366"/>
                </a:solidFill>
              </a:rPr>
              <a:t>работника (служащего) </a:t>
            </a:r>
            <a:r>
              <a:rPr lang="ru-RU" sz="1800" b="1" dirty="0">
                <a:solidFill>
                  <a:srgbClr val="003366"/>
                </a:solidFill>
              </a:rPr>
              <a:t>к дисциплинарной ответственности</a:t>
            </a:r>
          </a:p>
          <a:p>
            <a:pPr marL="723900" indent="-723900" algn="just">
              <a:spcBef>
                <a:spcPct val="100000"/>
              </a:spcBef>
              <a:buClr>
                <a:srgbClr val="800080"/>
              </a:buClr>
              <a:buFont typeface="Wingdings" pitchFamily="2" charset="2"/>
              <a:buChar char="Ü"/>
            </a:pPr>
            <a:r>
              <a:rPr lang="ru-RU" sz="1800" b="1" dirty="0">
                <a:solidFill>
                  <a:srgbClr val="003366"/>
                </a:solidFill>
              </a:rPr>
              <a:t>В случае установления признаков административного нарушения или состава преступления </a:t>
            </a:r>
            <a:r>
              <a:rPr lang="ru-RU" sz="1800" b="1" dirty="0">
                <a:solidFill>
                  <a:srgbClr val="800080"/>
                </a:solidFill>
              </a:rPr>
              <a:t>передать информацию</a:t>
            </a:r>
            <a:r>
              <a:rPr lang="ru-RU" sz="1800" b="1" dirty="0">
                <a:solidFill>
                  <a:srgbClr val="003366"/>
                </a:solidFill>
              </a:rPr>
              <a:t> в правоохранительные органы</a:t>
            </a:r>
          </a:p>
        </p:txBody>
      </p:sp>
      <p:sp>
        <p:nvSpPr>
          <p:cNvPr id="25604" name="AutoShape 4"/>
          <p:cNvSpPr>
            <a:spLocks/>
          </p:cNvSpPr>
          <p:nvPr/>
        </p:nvSpPr>
        <p:spPr bwMode="auto">
          <a:xfrm>
            <a:off x="1492250" y="1455738"/>
            <a:ext cx="574675" cy="2665412"/>
          </a:xfrm>
          <a:prstGeom prst="leftBrace">
            <a:avLst>
              <a:gd name="adj1" fmla="val 71268"/>
              <a:gd name="adj2" fmla="val 50000"/>
            </a:avLst>
          </a:prstGeom>
          <a:noFill/>
          <a:ln w="22225">
            <a:solidFill>
              <a:srgbClr val="003366"/>
            </a:solidFill>
            <a:round/>
            <a:headEnd/>
            <a:tailEnd/>
          </a:ln>
          <a:effectLst>
            <a:outerShdw dist="17961" dir="2700000" algn="ctr" rotWithShape="0">
              <a:srgbClr val="006699"/>
            </a:outerShdw>
          </a:effectLst>
        </p:spPr>
        <p:txBody>
          <a:bodyPr wrap="none" anchor="ctr"/>
          <a:lstStyle/>
          <a:p>
            <a:endParaRPr lang="ru-RU"/>
          </a:p>
        </p:txBody>
      </p:sp>
      <p:sp>
        <p:nvSpPr>
          <p:cNvPr id="25605" name="WordArt 5"/>
          <p:cNvSpPr>
            <a:spLocks noChangeArrowheads="1" noChangeShapeType="1" noTextEdit="1"/>
          </p:cNvSpPr>
          <p:nvPr/>
        </p:nvSpPr>
        <p:spPr bwMode="auto">
          <a:xfrm>
            <a:off x="1457325" y="260350"/>
            <a:ext cx="7010400" cy="708025"/>
          </a:xfrm>
          <a:prstGeom prst="rect">
            <a:avLst/>
          </a:prstGeom>
        </p:spPr>
        <p:txBody>
          <a:bodyPr wrap="none" fromWordArt="1">
            <a:prstTxWarp prst="textPlain">
              <a:avLst>
                <a:gd name="adj" fmla="val 50000"/>
              </a:avLst>
            </a:prstTxWarp>
          </a:bodyPr>
          <a:lstStyle/>
          <a:p>
            <a:pPr algn="dist"/>
            <a:r>
              <a:rPr lang="ru-RU" sz="2000" b="1" kern="10">
                <a:ln w="9525">
                  <a:noFill/>
                  <a:round/>
                  <a:headEnd/>
                  <a:tailEnd/>
                </a:ln>
                <a:solidFill>
                  <a:srgbClr val="003366"/>
                </a:solidFill>
                <a:effectLst>
                  <a:prstShdw prst="shdw17" dist="17961" dir="2700000">
                    <a:srgbClr val="006699"/>
                  </a:prstShdw>
                </a:effectLst>
                <a:latin typeface="Times New Roman"/>
                <a:cs typeface="Times New Roman"/>
              </a:rPr>
              <a:t>МЕТОДЫ ПРЕДОТВРАЩЕНИЯ</a:t>
            </a:r>
          </a:p>
          <a:p>
            <a:pPr algn="dist"/>
            <a:r>
              <a:rPr lang="ru-RU" sz="2000" b="1" kern="10">
                <a:ln w="9525">
                  <a:noFill/>
                  <a:round/>
                  <a:headEnd/>
                  <a:tailEnd/>
                </a:ln>
                <a:solidFill>
                  <a:srgbClr val="003366"/>
                </a:solidFill>
                <a:effectLst>
                  <a:prstShdw prst="shdw17" dist="17961" dir="2700000">
                    <a:srgbClr val="006699"/>
                  </a:prstShdw>
                </a:effectLst>
                <a:latin typeface="Times New Roman"/>
                <a:cs typeface="Times New Roman"/>
              </a:rPr>
              <a:t>НЕГАТИВНЫХ ПОСЛЕДСТВИЙ КОНФЛИКТОВ ИНТЕРЕСА</a:t>
            </a:r>
          </a:p>
        </p:txBody>
      </p:sp>
      <p:sp>
        <p:nvSpPr>
          <p:cNvPr id="25606" name="WordArt 6"/>
          <p:cNvSpPr>
            <a:spLocks noChangeArrowheads="1" noChangeShapeType="1" noTextEdit="1"/>
          </p:cNvSpPr>
          <p:nvPr/>
        </p:nvSpPr>
        <p:spPr bwMode="auto">
          <a:xfrm rot="5400000" flipH="1" flipV="1">
            <a:off x="121444" y="4887119"/>
            <a:ext cx="1219200" cy="1074738"/>
          </a:xfrm>
          <a:prstGeom prst="rect">
            <a:avLst/>
          </a:prstGeom>
        </p:spPr>
        <p:txBody>
          <a:bodyPr wrap="none" fromWordArt="1">
            <a:prstTxWarp prst="textPlain">
              <a:avLst>
                <a:gd name="adj" fmla="val 50000"/>
              </a:avLst>
            </a:prstTxWarp>
          </a:bodyPr>
          <a:lstStyle/>
          <a:p>
            <a:pPr algn="ctr"/>
            <a:r>
              <a:rPr lang="ru-RU" sz="2400" b="1" kern="10">
                <a:ln w="9525">
                  <a:noFill/>
                  <a:round/>
                  <a:headEnd/>
                  <a:tailEnd/>
                </a:ln>
                <a:solidFill>
                  <a:srgbClr val="800080"/>
                </a:solidFill>
                <a:effectLst>
                  <a:prstShdw prst="shdw17" dist="17961" dir="2700000">
                    <a:srgbClr val="990099">
                      <a:alpha val="50000"/>
                    </a:srgbClr>
                  </a:prstShdw>
                </a:effectLst>
                <a:latin typeface="Times New Roman"/>
                <a:cs typeface="Times New Roman"/>
              </a:rPr>
              <a:t>После </a:t>
            </a:r>
          </a:p>
          <a:p>
            <a:pPr algn="ctr"/>
            <a:r>
              <a:rPr lang="ru-RU" sz="2400" b="1" kern="10">
                <a:ln w="9525">
                  <a:noFill/>
                  <a:round/>
                  <a:headEnd/>
                  <a:tailEnd/>
                </a:ln>
                <a:solidFill>
                  <a:srgbClr val="800080"/>
                </a:solidFill>
                <a:effectLst>
                  <a:prstShdw prst="shdw17" dist="17961" dir="2700000">
                    <a:srgbClr val="990099">
                      <a:alpha val="50000"/>
                    </a:srgbClr>
                  </a:prstShdw>
                </a:effectLst>
                <a:latin typeface="Times New Roman"/>
                <a:cs typeface="Times New Roman"/>
              </a:rPr>
              <a:t>принятия</a:t>
            </a:r>
          </a:p>
          <a:p>
            <a:pPr algn="ctr"/>
            <a:r>
              <a:rPr lang="ru-RU" sz="2400" b="1" kern="10">
                <a:ln w="9525">
                  <a:noFill/>
                  <a:round/>
                  <a:headEnd/>
                  <a:tailEnd/>
                </a:ln>
                <a:solidFill>
                  <a:srgbClr val="800080"/>
                </a:solidFill>
                <a:effectLst>
                  <a:prstShdw prst="shdw17" dist="17961" dir="2700000">
                    <a:srgbClr val="990099">
                      <a:alpha val="50000"/>
                    </a:srgbClr>
                  </a:prstShdw>
                </a:effectLst>
                <a:latin typeface="Times New Roman"/>
                <a:cs typeface="Times New Roman"/>
              </a:rPr>
              <a:t>решения</a:t>
            </a:r>
          </a:p>
        </p:txBody>
      </p:sp>
      <p:sp>
        <p:nvSpPr>
          <p:cNvPr id="25607" name="AutoShape 7"/>
          <p:cNvSpPr>
            <a:spLocks/>
          </p:cNvSpPr>
          <p:nvPr/>
        </p:nvSpPr>
        <p:spPr bwMode="auto">
          <a:xfrm>
            <a:off x="1528763" y="4381500"/>
            <a:ext cx="536575" cy="2008188"/>
          </a:xfrm>
          <a:prstGeom prst="leftBrace">
            <a:avLst>
              <a:gd name="adj1" fmla="val 37807"/>
              <a:gd name="adj2" fmla="val 50000"/>
            </a:avLst>
          </a:prstGeom>
          <a:noFill/>
          <a:ln w="22225">
            <a:solidFill>
              <a:srgbClr val="003366"/>
            </a:solidFill>
            <a:round/>
            <a:headEnd/>
            <a:tailEnd/>
          </a:ln>
          <a:effectLst>
            <a:outerShdw dist="17961" dir="2700000" algn="ctr" rotWithShape="0">
              <a:srgbClr val="006699"/>
            </a:outerShdw>
          </a:effectLst>
        </p:spPr>
        <p:txBody>
          <a:bodyPr wrap="none" anchor="ctr"/>
          <a:lstStyle/>
          <a:p>
            <a:endParaRPr lang="ru-RU"/>
          </a:p>
        </p:txBody>
      </p:sp>
    </p:spTree>
  </p:cSld>
  <p:clrMapOvr>
    <a:masterClrMapping/>
  </p:clrMapOvr>
  <p:transition spd="slow">
    <p:cover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p:cNvSpPr>
          <p:nvPr>
            <p:ph type="title" idx="4294967295"/>
          </p:nvPr>
        </p:nvSpPr>
        <p:spPr>
          <a:xfrm>
            <a:off x="152400" y="182563"/>
            <a:ext cx="2911475" cy="6527800"/>
          </a:xfrm>
          <a:prstGeom prst="roundRect">
            <a:avLst>
              <a:gd name="adj" fmla="val 6565"/>
            </a:avLst>
          </a:prstGeom>
          <a:solidFill>
            <a:srgbClr val="DDFFFF"/>
          </a:solidFill>
          <a:ln w="38100" cmpd="dbl">
            <a:solidFill>
              <a:srgbClr val="003366"/>
            </a:solidFill>
            <a:headEnd type="none" w="med" len="med"/>
            <a:tailEnd type="none" w="med" len="med"/>
          </a:ln>
        </p:spPr>
        <p:txBody>
          <a:bodyPr lIns="0" tIns="1728000" rIns="0" bIns="1728000">
            <a:spAutoFit/>
          </a:bodyPr>
          <a:lstStyle/>
          <a:p>
            <a:pPr algn="ctr" eaLnBrk="1" hangingPunct="1"/>
            <a:r>
              <a:rPr lang="ru-RU" sz="2400" b="1" smtClean="0">
                <a:solidFill>
                  <a:srgbClr val="003366"/>
                </a:solidFill>
                <a:latin typeface="Book Antiqua" pitchFamily="18" charset="0"/>
              </a:rPr>
              <a:t>В </a:t>
            </a:r>
            <a:br>
              <a:rPr lang="ru-RU" sz="2400" b="1" smtClean="0">
                <a:solidFill>
                  <a:srgbClr val="003366"/>
                </a:solidFill>
                <a:latin typeface="Book Antiqua" pitchFamily="18" charset="0"/>
              </a:rPr>
            </a:br>
            <a:r>
              <a:rPr lang="ru-RU" sz="2400" b="1" smtClean="0">
                <a:solidFill>
                  <a:srgbClr val="003366"/>
                </a:solidFill>
                <a:latin typeface="Book Antiqua" pitchFamily="18" charset="0"/>
              </a:rPr>
              <a:t>качестве </a:t>
            </a:r>
            <a:br>
              <a:rPr lang="ru-RU" sz="2400" b="1" smtClean="0">
                <a:solidFill>
                  <a:srgbClr val="003366"/>
                </a:solidFill>
                <a:latin typeface="Book Antiqua" pitchFamily="18" charset="0"/>
              </a:rPr>
            </a:br>
            <a:r>
              <a:rPr lang="ru-RU" sz="2400" b="1" smtClean="0">
                <a:solidFill>
                  <a:srgbClr val="003366"/>
                </a:solidFill>
                <a:latin typeface="Book Antiqua" pitchFamily="18" charset="0"/>
              </a:rPr>
              <a:t>мер </a:t>
            </a:r>
            <a:r>
              <a:rPr lang="ru-RU" sz="2400" b="1" smtClean="0">
                <a:solidFill>
                  <a:srgbClr val="800080"/>
                </a:solidFill>
                <a:latin typeface="Book Antiqua" pitchFamily="18" charset="0"/>
              </a:rPr>
              <a:t>предотвращения</a:t>
            </a:r>
            <a:br>
              <a:rPr lang="ru-RU" sz="2400" b="1" smtClean="0">
                <a:solidFill>
                  <a:srgbClr val="800080"/>
                </a:solidFill>
                <a:latin typeface="Book Antiqua" pitchFamily="18" charset="0"/>
              </a:rPr>
            </a:br>
            <a:r>
              <a:rPr lang="ru-RU" sz="2400" b="1" smtClean="0">
                <a:solidFill>
                  <a:srgbClr val="003366"/>
                </a:solidFill>
                <a:latin typeface="Book Antiqua" pitchFamily="18" charset="0"/>
              </a:rPr>
              <a:t>конфликта</a:t>
            </a:r>
            <a:br>
              <a:rPr lang="ru-RU" sz="2400" b="1" smtClean="0">
                <a:solidFill>
                  <a:srgbClr val="003366"/>
                </a:solidFill>
                <a:latin typeface="Book Antiqua" pitchFamily="18" charset="0"/>
              </a:rPr>
            </a:br>
            <a:r>
              <a:rPr lang="ru-RU" sz="2400" b="1" smtClean="0">
                <a:solidFill>
                  <a:srgbClr val="003366"/>
                </a:solidFill>
                <a:latin typeface="Book Antiqua" pitchFamily="18" charset="0"/>
              </a:rPr>
              <a:t>интересов </a:t>
            </a:r>
            <a:br>
              <a:rPr lang="ru-RU" sz="2400" b="1" smtClean="0">
                <a:solidFill>
                  <a:srgbClr val="003366"/>
                </a:solidFill>
                <a:latin typeface="Book Antiqua" pitchFamily="18" charset="0"/>
              </a:rPr>
            </a:br>
            <a:r>
              <a:rPr lang="ru-RU" sz="2400" b="1" smtClean="0">
                <a:solidFill>
                  <a:srgbClr val="800080"/>
                </a:solidFill>
                <a:latin typeface="Book Antiqua" pitchFamily="18" charset="0"/>
              </a:rPr>
              <a:t>могут</a:t>
            </a:r>
            <a:br>
              <a:rPr lang="ru-RU" sz="2400" b="1" smtClean="0">
                <a:solidFill>
                  <a:srgbClr val="800080"/>
                </a:solidFill>
                <a:latin typeface="Book Antiqua" pitchFamily="18" charset="0"/>
              </a:rPr>
            </a:br>
            <a:r>
              <a:rPr lang="ru-RU" sz="2400" b="1" smtClean="0">
                <a:solidFill>
                  <a:srgbClr val="800080"/>
                </a:solidFill>
                <a:latin typeface="Book Antiqua" pitchFamily="18" charset="0"/>
              </a:rPr>
              <a:t>использоваться:</a:t>
            </a:r>
          </a:p>
        </p:txBody>
      </p:sp>
      <p:sp>
        <p:nvSpPr>
          <p:cNvPr id="26627" name="AutoShape 14"/>
          <p:cNvSpPr>
            <a:spLocks noChangeArrowheads="1"/>
          </p:cNvSpPr>
          <p:nvPr/>
        </p:nvSpPr>
        <p:spPr bwMode="auto">
          <a:xfrm>
            <a:off x="2957513" y="282575"/>
            <a:ext cx="1028700" cy="401638"/>
          </a:xfrm>
          <a:prstGeom prst="notchedRightArrow">
            <a:avLst>
              <a:gd name="adj1" fmla="val 43657"/>
              <a:gd name="adj2" fmla="val 70541"/>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
        <p:nvSpPr>
          <p:cNvPr id="26628" name="Rectangle 3"/>
          <p:cNvSpPr>
            <a:spLocks/>
          </p:cNvSpPr>
          <p:nvPr/>
        </p:nvSpPr>
        <p:spPr bwMode="auto">
          <a:xfrm>
            <a:off x="3975100" y="209550"/>
            <a:ext cx="5759450" cy="523220"/>
          </a:xfrm>
          <a:prstGeom prst="rect">
            <a:avLst/>
          </a:prstGeom>
          <a:noFill/>
          <a:ln w="9525">
            <a:noFill/>
            <a:miter lim="800000"/>
            <a:headEnd/>
            <a:tailEnd/>
          </a:ln>
        </p:spPr>
        <p:txBody>
          <a:bodyPr lIns="108000" tIns="0" rIns="0" bIns="0">
            <a:spAutoFit/>
          </a:bodyPr>
          <a:lstStyle/>
          <a:p>
            <a:pPr>
              <a:buClr>
                <a:schemeClr val="accent1"/>
              </a:buClr>
              <a:buSzPct val="70000"/>
              <a:buFont typeface="Wingdings 2" pitchFamily="18" charset="2"/>
              <a:buNone/>
            </a:pPr>
            <a:r>
              <a:rPr lang="ru-RU" sz="1700" b="1" dirty="0">
                <a:solidFill>
                  <a:srgbClr val="003366"/>
                </a:solidFill>
                <a:latin typeface="Book Antiqua" pitchFamily="18" charset="0"/>
              </a:rPr>
              <a:t>Дополнительное </a:t>
            </a:r>
            <a:r>
              <a:rPr lang="ru-RU" sz="1700" b="1" dirty="0">
                <a:solidFill>
                  <a:srgbClr val="800080"/>
                </a:solidFill>
                <a:latin typeface="Book Antiqua" pitchFamily="18" charset="0"/>
              </a:rPr>
              <a:t>изучение решений</a:t>
            </a:r>
            <a:r>
              <a:rPr lang="ru-RU" sz="1700" b="1" dirty="0">
                <a:solidFill>
                  <a:srgbClr val="003366"/>
                </a:solidFill>
                <a:latin typeface="Book Antiqua" pitchFamily="18" charset="0"/>
              </a:rPr>
              <a:t> и </a:t>
            </a:r>
            <a:r>
              <a:rPr lang="ru-RU" sz="1700" b="1" dirty="0">
                <a:solidFill>
                  <a:srgbClr val="800080"/>
                </a:solidFill>
                <a:latin typeface="Book Antiqua" pitchFamily="18" charset="0"/>
              </a:rPr>
              <a:t>действий</a:t>
            </a:r>
            <a:r>
              <a:rPr lang="ru-RU" sz="1700" b="1" dirty="0">
                <a:solidFill>
                  <a:srgbClr val="003366"/>
                </a:solidFill>
                <a:latin typeface="Book Antiqua" pitchFamily="18" charset="0"/>
              </a:rPr>
              <a:t> </a:t>
            </a:r>
            <a:r>
              <a:rPr lang="ru-RU" sz="1700" b="1" dirty="0" smtClean="0">
                <a:solidFill>
                  <a:srgbClr val="003366"/>
                </a:solidFill>
                <a:latin typeface="Book Antiqua" pitchFamily="18" charset="0"/>
              </a:rPr>
              <a:t>работника (служащего)</a:t>
            </a:r>
            <a:endParaRPr lang="ru-RU" sz="1700" b="1" dirty="0">
              <a:solidFill>
                <a:srgbClr val="003366"/>
              </a:solidFill>
              <a:latin typeface="Book Antiqua" pitchFamily="18" charset="0"/>
            </a:endParaRPr>
          </a:p>
        </p:txBody>
      </p:sp>
      <p:sp>
        <p:nvSpPr>
          <p:cNvPr id="26629" name="AutoShape 14"/>
          <p:cNvSpPr>
            <a:spLocks noChangeArrowheads="1"/>
          </p:cNvSpPr>
          <p:nvPr/>
        </p:nvSpPr>
        <p:spPr bwMode="auto">
          <a:xfrm>
            <a:off x="2944813" y="1120775"/>
            <a:ext cx="1028700" cy="401638"/>
          </a:xfrm>
          <a:prstGeom prst="notchedRightArrow">
            <a:avLst>
              <a:gd name="adj1" fmla="val 43657"/>
              <a:gd name="adj2" fmla="val 70541"/>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
        <p:nvSpPr>
          <p:cNvPr id="26630" name="Rectangle 3"/>
          <p:cNvSpPr>
            <a:spLocks/>
          </p:cNvSpPr>
          <p:nvPr/>
        </p:nvSpPr>
        <p:spPr bwMode="auto">
          <a:xfrm>
            <a:off x="3962400" y="908050"/>
            <a:ext cx="5759450" cy="784830"/>
          </a:xfrm>
          <a:prstGeom prst="rect">
            <a:avLst/>
          </a:prstGeom>
          <a:noFill/>
          <a:ln w="9525">
            <a:noFill/>
            <a:miter lim="800000"/>
            <a:headEnd/>
            <a:tailEnd/>
          </a:ln>
        </p:spPr>
        <p:txBody>
          <a:bodyPr lIns="108000" tIns="0" rIns="0" bIns="0">
            <a:spAutoFit/>
          </a:bodyPr>
          <a:lstStyle/>
          <a:p>
            <a:pPr>
              <a:buClr>
                <a:schemeClr val="accent1"/>
              </a:buClr>
              <a:buSzPct val="70000"/>
              <a:buFont typeface="Wingdings 2" pitchFamily="18" charset="2"/>
              <a:buNone/>
            </a:pPr>
            <a:r>
              <a:rPr lang="ru-RU" sz="1700" b="1" dirty="0">
                <a:solidFill>
                  <a:srgbClr val="800080"/>
                </a:solidFill>
                <a:latin typeface="Book Antiqua" pitchFamily="18" charset="0"/>
              </a:rPr>
              <a:t>Усиление контроля</a:t>
            </a:r>
            <a:r>
              <a:rPr lang="ru-RU" sz="1700" b="1" dirty="0">
                <a:solidFill>
                  <a:srgbClr val="003366"/>
                </a:solidFill>
                <a:latin typeface="Book Antiqua" pitchFamily="18" charset="0"/>
              </a:rPr>
              <a:t> за исполнением </a:t>
            </a:r>
            <a:r>
              <a:rPr lang="ru-RU" sz="1700" b="1" dirty="0" smtClean="0">
                <a:solidFill>
                  <a:srgbClr val="003366"/>
                </a:solidFill>
                <a:latin typeface="Book Antiqua" pitchFamily="18" charset="0"/>
              </a:rPr>
              <a:t>работником (служащим) </a:t>
            </a:r>
            <a:r>
              <a:rPr lang="ru-RU" sz="1700" b="1" dirty="0">
                <a:solidFill>
                  <a:srgbClr val="003366"/>
                </a:solidFill>
                <a:latin typeface="Book Antiqua" pitchFamily="18" charset="0"/>
              </a:rPr>
              <a:t>должностных обязанностей в конфликтной ситуации</a:t>
            </a:r>
          </a:p>
        </p:txBody>
      </p:sp>
      <p:sp>
        <p:nvSpPr>
          <p:cNvPr id="26631" name="AutoShape 14"/>
          <p:cNvSpPr>
            <a:spLocks noChangeArrowheads="1"/>
          </p:cNvSpPr>
          <p:nvPr/>
        </p:nvSpPr>
        <p:spPr bwMode="auto">
          <a:xfrm>
            <a:off x="2944813" y="2327275"/>
            <a:ext cx="1028700" cy="401638"/>
          </a:xfrm>
          <a:prstGeom prst="notchedRightArrow">
            <a:avLst>
              <a:gd name="adj1" fmla="val 43657"/>
              <a:gd name="adj2" fmla="val 70541"/>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
        <p:nvSpPr>
          <p:cNvPr id="26632" name="Rectangle 3"/>
          <p:cNvSpPr>
            <a:spLocks/>
          </p:cNvSpPr>
          <p:nvPr/>
        </p:nvSpPr>
        <p:spPr bwMode="auto">
          <a:xfrm>
            <a:off x="3962400" y="1873250"/>
            <a:ext cx="5759450" cy="1308050"/>
          </a:xfrm>
          <a:prstGeom prst="rect">
            <a:avLst/>
          </a:prstGeom>
          <a:noFill/>
          <a:ln w="9525">
            <a:noFill/>
            <a:miter lim="800000"/>
            <a:headEnd/>
            <a:tailEnd/>
          </a:ln>
        </p:spPr>
        <p:txBody>
          <a:bodyPr lIns="108000" tIns="0" rIns="0" bIns="0">
            <a:spAutoFit/>
          </a:bodyPr>
          <a:lstStyle/>
          <a:p>
            <a:pPr algn="just">
              <a:buClr>
                <a:schemeClr val="accent1"/>
              </a:buClr>
              <a:buSzPct val="70000"/>
              <a:buFont typeface="Wingdings 2" pitchFamily="18" charset="2"/>
              <a:buNone/>
            </a:pPr>
            <a:r>
              <a:rPr lang="ru-RU" sz="1700" b="1" dirty="0">
                <a:solidFill>
                  <a:srgbClr val="800080"/>
                </a:solidFill>
                <a:latin typeface="Book Antiqua" pitchFamily="18" charset="0"/>
              </a:rPr>
              <a:t>Увольнение </a:t>
            </a:r>
            <a:r>
              <a:rPr lang="ru-RU" sz="1700" b="1" dirty="0" smtClean="0">
                <a:solidFill>
                  <a:srgbClr val="800080"/>
                </a:solidFill>
                <a:latin typeface="Book Antiqua" pitchFamily="18" charset="0"/>
              </a:rPr>
              <a:t>работника (служащего)</a:t>
            </a:r>
            <a:r>
              <a:rPr lang="ru-RU" sz="1700" b="1" dirty="0" smtClean="0">
                <a:solidFill>
                  <a:srgbClr val="003366"/>
                </a:solidFill>
                <a:latin typeface="Book Antiqua" pitchFamily="18" charset="0"/>
              </a:rPr>
              <a:t> по </a:t>
            </a:r>
            <a:r>
              <a:rPr lang="ru-RU" sz="1700" b="1" dirty="0">
                <a:solidFill>
                  <a:srgbClr val="003366"/>
                </a:solidFill>
                <a:latin typeface="Book Antiqua" pitchFamily="18" charset="0"/>
              </a:rPr>
              <a:t>собственному желанию в целях сохранения его личных интересов, либо отказ от выполнения иной оплачиваемой работы в целях сохранения </a:t>
            </a:r>
            <a:r>
              <a:rPr lang="ru-RU" sz="1700" b="1" dirty="0" smtClean="0">
                <a:solidFill>
                  <a:srgbClr val="003366"/>
                </a:solidFill>
                <a:latin typeface="Book Antiqua" pitchFamily="18" charset="0"/>
              </a:rPr>
              <a:t>должности</a:t>
            </a:r>
            <a:endParaRPr lang="ru-RU" sz="1700" b="1" dirty="0">
              <a:solidFill>
                <a:srgbClr val="003366"/>
              </a:solidFill>
              <a:latin typeface="Book Antiqua" pitchFamily="18" charset="0"/>
            </a:endParaRPr>
          </a:p>
        </p:txBody>
      </p:sp>
      <p:sp>
        <p:nvSpPr>
          <p:cNvPr id="26633" name="AutoShape 14"/>
          <p:cNvSpPr>
            <a:spLocks noChangeArrowheads="1"/>
          </p:cNvSpPr>
          <p:nvPr/>
        </p:nvSpPr>
        <p:spPr bwMode="auto">
          <a:xfrm>
            <a:off x="2944813" y="3673475"/>
            <a:ext cx="1028700" cy="401638"/>
          </a:xfrm>
          <a:prstGeom prst="notchedRightArrow">
            <a:avLst>
              <a:gd name="adj1" fmla="val 43657"/>
              <a:gd name="adj2" fmla="val 70541"/>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
        <p:nvSpPr>
          <p:cNvPr id="26634" name="Rectangle 3"/>
          <p:cNvSpPr>
            <a:spLocks/>
          </p:cNvSpPr>
          <p:nvPr/>
        </p:nvSpPr>
        <p:spPr bwMode="auto">
          <a:xfrm>
            <a:off x="3962400" y="3346450"/>
            <a:ext cx="5759450" cy="784830"/>
          </a:xfrm>
          <a:prstGeom prst="rect">
            <a:avLst/>
          </a:prstGeom>
          <a:noFill/>
          <a:ln w="9525">
            <a:noFill/>
            <a:miter lim="800000"/>
            <a:headEnd/>
            <a:tailEnd/>
          </a:ln>
        </p:spPr>
        <p:txBody>
          <a:bodyPr lIns="108000" tIns="0" rIns="0" bIns="0">
            <a:spAutoFit/>
          </a:bodyPr>
          <a:lstStyle/>
          <a:p>
            <a:pPr algn="just">
              <a:buClr>
                <a:schemeClr val="accent1"/>
              </a:buClr>
              <a:buSzPct val="70000"/>
              <a:buFont typeface="Wingdings 2" pitchFamily="18" charset="2"/>
              <a:buNone/>
            </a:pPr>
            <a:r>
              <a:rPr lang="ru-RU" sz="1700" b="1" dirty="0">
                <a:solidFill>
                  <a:srgbClr val="800080"/>
                </a:solidFill>
                <a:latin typeface="Book Antiqua" pitchFamily="18" charset="0"/>
              </a:rPr>
              <a:t>Повышение уровня</a:t>
            </a:r>
            <a:r>
              <a:rPr lang="ru-RU" sz="1700" b="1" dirty="0">
                <a:solidFill>
                  <a:srgbClr val="003366"/>
                </a:solidFill>
                <a:latin typeface="Book Antiqua" pitchFamily="18" charset="0"/>
              </a:rPr>
              <a:t> </a:t>
            </a:r>
            <a:r>
              <a:rPr lang="ru-RU" sz="1700" b="1" dirty="0" smtClean="0">
                <a:solidFill>
                  <a:srgbClr val="003366"/>
                </a:solidFill>
                <a:latin typeface="Book Antiqua" pitchFamily="18" charset="0"/>
              </a:rPr>
              <a:t>оплаты труда работников (служащих), </a:t>
            </a:r>
            <a:r>
              <a:rPr lang="ru-RU" sz="1700" b="1" dirty="0">
                <a:solidFill>
                  <a:srgbClr val="800080"/>
                </a:solidFill>
                <a:latin typeface="Book Antiqua" pitchFamily="18" charset="0"/>
              </a:rPr>
              <a:t>мотивации</a:t>
            </a:r>
            <a:r>
              <a:rPr lang="ru-RU" sz="1700" b="1" dirty="0">
                <a:solidFill>
                  <a:srgbClr val="003366"/>
                </a:solidFill>
                <a:latin typeface="Book Antiqua" pitchFamily="18" charset="0"/>
              </a:rPr>
              <a:t> </a:t>
            </a:r>
            <a:r>
              <a:rPr lang="ru-RU" sz="1700" b="1" dirty="0" smtClean="0">
                <a:solidFill>
                  <a:srgbClr val="003366"/>
                </a:solidFill>
                <a:latin typeface="Book Antiqua" pitchFamily="18" charset="0"/>
              </a:rPr>
              <a:t>эффективного </a:t>
            </a:r>
            <a:r>
              <a:rPr lang="ru-RU" sz="1700" b="1" dirty="0">
                <a:solidFill>
                  <a:srgbClr val="003366"/>
                </a:solidFill>
                <a:latin typeface="Book Antiqua" pitchFamily="18" charset="0"/>
              </a:rPr>
              <a:t>исполнения ими своих должностных </a:t>
            </a:r>
            <a:r>
              <a:rPr lang="ru-RU" sz="1700" b="1" dirty="0" smtClean="0">
                <a:solidFill>
                  <a:srgbClr val="003366"/>
                </a:solidFill>
                <a:latin typeface="Book Antiqua" pitchFamily="18" charset="0"/>
              </a:rPr>
              <a:t>обязанностей</a:t>
            </a:r>
            <a:endParaRPr lang="ru-RU" sz="1700" b="1" dirty="0">
              <a:solidFill>
                <a:srgbClr val="003366"/>
              </a:solidFill>
              <a:latin typeface="Book Antiqua" pitchFamily="18" charset="0"/>
            </a:endParaRPr>
          </a:p>
        </p:txBody>
      </p:sp>
      <p:sp>
        <p:nvSpPr>
          <p:cNvPr id="26635" name="AutoShape 14"/>
          <p:cNvSpPr>
            <a:spLocks noChangeArrowheads="1"/>
          </p:cNvSpPr>
          <p:nvPr/>
        </p:nvSpPr>
        <p:spPr bwMode="auto">
          <a:xfrm>
            <a:off x="2944813" y="4625975"/>
            <a:ext cx="1028700" cy="401638"/>
          </a:xfrm>
          <a:prstGeom prst="notchedRightArrow">
            <a:avLst>
              <a:gd name="adj1" fmla="val 43657"/>
              <a:gd name="adj2" fmla="val 70541"/>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
        <p:nvSpPr>
          <p:cNvPr id="26636" name="Rectangle 3"/>
          <p:cNvSpPr>
            <a:spLocks/>
          </p:cNvSpPr>
          <p:nvPr/>
        </p:nvSpPr>
        <p:spPr bwMode="auto">
          <a:xfrm>
            <a:off x="3962400" y="4565650"/>
            <a:ext cx="5759450" cy="523220"/>
          </a:xfrm>
          <a:prstGeom prst="rect">
            <a:avLst/>
          </a:prstGeom>
          <a:noFill/>
          <a:ln w="9525">
            <a:noFill/>
            <a:miter lim="800000"/>
            <a:headEnd/>
            <a:tailEnd/>
          </a:ln>
        </p:spPr>
        <p:txBody>
          <a:bodyPr lIns="108000" tIns="0" rIns="0" bIns="0">
            <a:spAutoFit/>
          </a:bodyPr>
          <a:lstStyle/>
          <a:p>
            <a:pPr>
              <a:buClr>
                <a:schemeClr val="accent1"/>
              </a:buClr>
              <a:buSzPct val="70000"/>
              <a:buFont typeface="Wingdings 2" pitchFamily="18" charset="2"/>
              <a:buNone/>
            </a:pPr>
            <a:r>
              <a:rPr lang="ru-RU" sz="1700" b="1" dirty="0">
                <a:solidFill>
                  <a:srgbClr val="800080"/>
                </a:solidFill>
                <a:latin typeface="Book Antiqua" pitchFamily="18" charset="0"/>
              </a:rPr>
              <a:t>Обеспечение</a:t>
            </a:r>
            <a:r>
              <a:rPr lang="ru-RU" sz="1700" b="1" dirty="0">
                <a:solidFill>
                  <a:srgbClr val="003366"/>
                </a:solidFill>
                <a:latin typeface="Book Antiqua" pitchFamily="18" charset="0"/>
              </a:rPr>
              <a:t> правовой и социальной защищенности </a:t>
            </a:r>
            <a:r>
              <a:rPr lang="ru-RU" sz="1700" b="1" dirty="0" smtClean="0">
                <a:solidFill>
                  <a:srgbClr val="003366"/>
                </a:solidFill>
                <a:latin typeface="Book Antiqua" pitchFamily="18" charset="0"/>
              </a:rPr>
              <a:t>работников (служащих)</a:t>
            </a:r>
            <a:endParaRPr lang="ru-RU" sz="1700" b="1" dirty="0">
              <a:solidFill>
                <a:srgbClr val="003366"/>
              </a:solidFill>
              <a:latin typeface="Book Antiqua" pitchFamily="18" charset="0"/>
            </a:endParaRPr>
          </a:p>
        </p:txBody>
      </p:sp>
      <p:sp>
        <p:nvSpPr>
          <p:cNvPr id="26637" name="AutoShape 14"/>
          <p:cNvSpPr>
            <a:spLocks noChangeArrowheads="1"/>
          </p:cNvSpPr>
          <p:nvPr/>
        </p:nvSpPr>
        <p:spPr bwMode="auto">
          <a:xfrm>
            <a:off x="2944813" y="5730875"/>
            <a:ext cx="1028700" cy="401638"/>
          </a:xfrm>
          <a:prstGeom prst="notchedRightArrow">
            <a:avLst>
              <a:gd name="adj1" fmla="val 43657"/>
              <a:gd name="adj2" fmla="val 70541"/>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
        <p:nvSpPr>
          <p:cNvPr id="26638" name="Rectangle 3"/>
          <p:cNvSpPr>
            <a:spLocks/>
          </p:cNvSpPr>
          <p:nvPr/>
        </p:nvSpPr>
        <p:spPr bwMode="auto">
          <a:xfrm>
            <a:off x="3962400" y="5264150"/>
            <a:ext cx="5759450" cy="1569660"/>
          </a:xfrm>
          <a:prstGeom prst="rect">
            <a:avLst/>
          </a:prstGeom>
          <a:noFill/>
          <a:ln w="9525">
            <a:noFill/>
            <a:miter lim="800000"/>
            <a:headEnd/>
            <a:tailEnd/>
          </a:ln>
        </p:spPr>
        <p:txBody>
          <a:bodyPr lIns="108000" tIns="0" rIns="0" bIns="0">
            <a:spAutoFit/>
          </a:bodyPr>
          <a:lstStyle/>
          <a:p>
            <a:pPr algn="just">
              <a:buClr>
                <a:schemeClr val="accent1"/>
              </a:buClr>
              <a:buSzPct val="70000"/>
              <a:buFont typeface="Wingdings 2" pitchFamily="18" charset="2"/>
              <a:buNone/>
            </a:pPr>
            <a:r>
              <a:rPr lang="ru-RU" sz="1700" b="1" dirty="0">
                <a:solidFill>
                  <a:srgbClr val="800080"/>
                </a:solidFill>
                <a:latin typeface="Book Antiqua" pitchFamily="18" charset="0"/>
              </a:rPr>
              <a:t>Нормативное закрепление</a:t>
            </a:r>
            <a:r>
              <a:rPr lang="ru-RU" sz="1700" b="1" dirty="0">
                <a:solidFill>
                  <a:srgbClr val="003366"/>
                </a:solidFill>
                <a:latin typeface="Book Antiqua" pitchFamily="18" charset="0"/>
              </a:rPr>
              <a:t> перечня ситуаций, при возникновении которых </a:t>
            </a:r>
            <a:r>
              <a:rPr lang="ru-RU" sz="1700" b="1" dirty="0" smtClean="0">
                <a:solidFill>
                  <a:srgbClr val="003366"/>
                </a:solidFill>
                <a:latin typeface="Book Antiqua" pitchFamily="18" charset="0"/>
              </a:rPr>
              <a:t>работник (служащий) </a:t>
            </a:r>
            <a:r>
              <a:rPr lang="ru-RU" sz="1700" b="1" dirty="0">
                <a:solidFill>
                  <a:srgbClr val="003366"/>
                </a:solidFill>
                <a:latin typeface="Book Antiqua" pitchFamily="18" charset="0"/>
              </a:rPr>
              <a:t>должен письменно уведомить своего </a:t>
            </a:r>
            <a:r>
              <a:rPr lang="ru-RU" sz="1700" b="1" dirty="0" smtClean="0">
                <a:solidFill>
                  <a:srgbClr val="003366"/>
                </a:solidFill>
                <a:latin typeface="Book Antiqua" pitchFamily="18" charset="0"/>
              </a:rPr>
              <a:t>непосредственного </a:t>
            </a:r>
            <a:r>
              <a:rPr lang="ru-RU" sz="1700" b="1" dirty="0">
                <a:solidFill>
                  <a:srgbClr val="003366"/>
                </a:solidFill>
                <a:latin typeface="Book Antiqua" pitchFamily="18" charset="0"/>
              </a:rPr>
              <a:t>начальника о возникшем конфликте интересов или о возможности его возникновения</a:t>
            </a:r>
          </a:p>
        </p:txBody>
      </p:sp>
    </p:spTree>
  </p:cSld>
  <p:clrMapOvr>
    <a:masterClrMapping/>
  </p:clrMapOvr>
  <p:transition spd="slow">
    <p:cover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Text Box 2"/>
          <p:cNvSpPr>
            <a:spLocks noChangeArrowheads="1"/>
          </p:cNvSpPr>
          <p:nvPr/>
        </p:nvSpPr>
        <p:spPr bwMode="auto">
          <a:xfrm>
            <a:off x="128588" y="1277938"/>
            <a:ext cx="9637712" cy="4905124"/>
          </a:xfrm>
          <a:prstGeom prst="horizontalScroll">
            <a:avLst>
              <a:gd name="adj" fmla="val 3264"/>
            </a:avLst>
          </a:prstGeom>
          <a:gradFill rotWithShape="1">
            <a:gsLst>
              <a:gs pos="0">
                <a:srgbClr val="CCFFFF"/>
              </a:gs>
              <a:gs pos="50000">
                <a:schemeClr val="bg1"/>
              </a:gs>
              <a:gs pos="100000">
                <a:srgbClr val="CCFFFF"/>
              </a:gs>
            </a:gsLst>
            <a:lin ang="0" scaled="1"/>
          </a:gradFill>
          <a:ln w="38100">
            <a:solidFill>
              <a:srgbClr val="006699"/>
            </a:solidFill>
            <a:round/>
            <a:headEnd/>
            <a:tailEnd/>
          </a:ln>
          <a:effectLst>
            <a:outerShdw dist="53882" dir="2700000" algn="ctr" rotWithShape="0">
              <a:srgbClr val="CCCCFF"/>
            </a:outerShdw>
          </a:effectLst>
        </p:spPr>
        <p:txBody>
          <a:bodyPr lIns="108000" tIns="126000" rIns="108000" bIns="126000">
            <a:spAutoFit/>
          </a:bodyPr>
          <a:lstStyle/>
          <a:p>
            <a:pPr indent="444500" algn="just">
              <a:spcBef>
                <a:spcPct val="70000"/>
              </a:spcBef>
              <a:tabLst>
                <a:tab pos="8343900" algn="l"/>
              </a:tabLst>
              <a:defRPr/>
            </a:pPr>
            <a:r>
              <a:rPr lang="ru-RU" sz="2000" b="1" dirty="0">
                <a:solidFill>
                  <a:srgbClr val="650718"/>
                </a:solidFill>
              </a:rPr>
              <a:t>КОНФЛИКТ</a:t>
            </a:r>
            <a:r>
              <a:rPr lang="ru-RU" sz="2000" i="1" dirty="0">
                <a:solidFill>
                  <a:srgbClr val="650718"/>
                </a:solidFill>
              </a:rPr>
              <a:t> (лат. </a:t>
            </a:r>
            <a:r>
              <a:rPr lang="en-US" sz="2000" i="1" dirty="0" err="1">
                <a:solidFill>
                  <a:srgbClr val="650718"/>
                </a:solidFill>
              </a:rPr>
              <a:t>conflictus</a:t>
            </a:r>
            <a:r>
              <a:rPr lang="ru-RU" sz="2000" i="1" dirty="0">
                <a:solidFill>
                  <a:srgbClr val="650718"/>
                </a:solidFill>
              </a:rPr>
              <a:t> – столкновение)</a:t>
            </a:r>
            <a:r>
              <a:rPr lang="ru-RU" sz="2000" b="1" dirty="0">
                <a:solidFill>
                  <a:srgbClr val="FF3300"/>
                </a:solidFill>
              </a:rPr>
              <a:t> </a:t>
            </a:r>
            <a:r>
              <a:rPr lang="ru-RU" sz="2000" b="1" dirty="0">
                <a:solidFill>
                  <a:srgbClr val="000066"/>
                </a:solidFill>
              </a:rPr>
              <a:t>– </a:t>
            </a:r>
            <a:r>
              <a:rPr lang="ru-RU" sz="2000" b="1" dirty="0">
                <a:solidFill>
                  <a:srgbClr val="650718"/>
                </a:solidFill>
              </a:rPr>
              <a:t>столкновение сторон,</a:t>
            </a:r>
            <a:r>
              <a:rPr lang="ru-RU" sz="2000" b="1" dirty="0">
                <a:solidFill>
                  <a:srgbClr val="000066"/>
                </a:solidFill>
              </a:rPr>
              <a:t> мнений, противоположно направленных </a:t>
            </a:r>
            <a:r>
              <a:rPr lang="ru-RU" sz="2000" b="1" dirty="0">
                <a:solidFill>
                  <a:srgbClr val="650718"/>
                </a:solidFill>
              </a:rPr>
              <a:t>интересов.</a:t>
            </a:r>
            <a:r>
              <a:rPr lang="ru-RU" sz="2000" b="1" dirty="0">
                <a:solidFill>
                  <a:srgbClr val="000066"/>
                </a:solidFill>
              </a:rPr>
              <a:t> </a:t>
            </a:r>
          </a:p>
          <a:p>
            <a:pPr indent="444500" algn="just">
              <a:spcBef>
                <a:spcPct val="70000"/>
              </a:spcBef>
              <a:tabLst>
                <a:tab pos="8343900" algn="l"/>
              </a:tabLst>
              <a:defRPr/>
            </a:pPr>
            <a:r>
              <a:rPr lang="ru-RU" sz="2000" b="1" dirty="0">
                <a:solidFill>
                  <a:srgbClr val="650718"/>
                </a:solidFill>
              </a:rPr>
              <a:t>ИНТЕРЕС</a:t>
            </a:r>
            <a:r>
              <a:rPr lang="ru-RU" sz="2000" b="1" dirty="0">
                <a:solidFill>
                  <a:srgbClr val="FF3300"/>
                </a:solidFill>
              </a:rPr>
              <a:t> </a:t>
            </a:r>
            <a:r>
              <a:rPr lang="ru-RU" sz="2000" b="1" dirty="0">
                <a:solidFill>
                  <a:srgbClr val="000066"/>
                </a:solidFill>
              </a:rPr>
              <a:t>– активная </a:t>
            </a:r>
            <a:r>
              <a:rPr lang="ru-RU" sz="2000" b="1" dirty="0">
                <a:solidFill>
                  <a:srgbClr val="650718"/>
                </a:solidFill>
              </a:rPr>
              <a:t>направленность деятельности человека</a:t>
            </a:r>
            <a:r>
              <a:rPr lang="ru-RU" sz="2000" b="1" dirty="0">
                <a:solidFill>
                  <a:srgbClr val="000066"/>
                </a:solidFill>
              </a:rPr>
              <a:t> на различные объекты, освоение которых оценивается им как получение блага.</a:t>
            </a:r>
          </a:p>
          <a:p>
            <a:pPr indent="444500" algn="just">
              <a:spcBef>
                <a:spcPct val="70000"/>
              </a:spcBef>
              <a:tabLst>
                <a:tab pos="8343900" algn="l"/>
              </a:tabLst>
              <a:defRPr/>
            </a:pPr>
            <a:r>
              <a:rPr lang="ru-RU" sz="2000" b="1" dirty="0">
                <a:solidFill>
                  <a:srgbClr val="650718"/>
                </a:solidFill>
              </a:rPr>
              <a:t>КОНФЛИКТ ИНТЕРЕСОВ</a:t>
            </a:r>
            <a:r>
              <a:rPr lang="ru-RU" sz="2000" b="1" dirty="0">
                <a:solidFill>
                  <a:srgbClr val="FF3300"/>
                </a:solidFill>
              </a:rPr>
              <a:t> </a:t>
            </a:r>
            <a:r>
              <a:rPr lang="ru-RU" sz="2000" b="1" dirty="0">
                <a:solidFill>
                  <a:srgbClr val="000066"/>
                </a:solidFill>
              </a:rPr>
              <a:t>– это </a:t>
            </a:r>
            <a:r>
              <a:rPr lang="ru-RU" sz="2000" b="1" dirty="0">
                <a:solidFill>
                  <a:srgbClr val="650718"/>
                </a:solidFill>
              </a:rPr>
              <a:t>ситуация,</a:t>
            </a:r>
            <a:r>
              <a:rPr lang="ru-RU" sz="2000" b="1" dirty="0">
                <a:solidFill>
                  <a:srgbClr val="000066"/>
                </a:solidFill>
              </a:rPr>
              <a:t> когда </a:t>
            </a:r>
            <a:r>
              <a:rPr lang="ru-RU" sz="2000" b="1" dirty="0">
                <a:solidFill>
                  <a:srgbClr val="650718"/>
                </a:solidFill>
              </a:rPr>
              <a:t>личная заинтересованност</a:t>
            </a:r>
            <a:r>
              <a:rPr lang="ru-RU" sz="2000" b="1" dirty="0">
                <a:solidFill>
                  <a:srgbClr val="800000"/>
                </a:solidFill>
              </a:rPr>
              <a:t>ь</a:t>
            </a:r>
            <a:r>
              <a:rPr lang="ru-RU" sz="2000" b="1" dirty="0">
                <a:solidFill>
                  <a:srgbClr val="000066"/>
                </a:solidFill>
              </a:rPr>
              <a:t> должностного лица влияет на объективное исполнение должностных обязанностей. </a:t>
            </a:r>
          </a:p>
          <a:p>
            <a:pPr indent="444500" algn="just">
              <a:spcBef>
                <a:spcPct val="70000"/>
              </a:spcBef>
              <a:tabLst>
                <a:tab pos="8343900" algn="l"/>
              </a:tabLst>
              <a:defRPr/>
            </a:pPr>
            <a:r>
              <a:rPr lang="ru-RU" sz="2000" b="1" dirty="0">
                <a:solidFill>
                  <a:srgbClr val="650718"/>
                </a:solidFill>
              </a:rPr>
              <a:t>ЛИЧНАЯ ЗАИНТЕРЕСОВАННОСТЬ ДОЛЖНОСТНОГО ЛИЦА</a:t>
            </a:r>
            <a:r>
              <a:rPr lang="en-US" sz="2000" i="1" dirty="0">
                <a:solidFill>
                  <a:srgbClr val="650718"/>
                </a:solidFill>
              </a:rPr>
              <a:t> </a:t>
            </a:r>
            <a:r>
              <a:rPr lang="ru-RU" sz="2000" b="1" dirty="0">
                <a:solidFill>
                  <a:srgbClr val="650718"/>
                </a:solidFill>
              </a:rPr>
              <a:t>–– возможность получения неосновательных доходов в денежной или натуральной форме, материальной или иной выгоды</a:t>
            </a:r>
            <a:r>
              <a:rPr lang="ru-RU" sz="2000" b="1" dirty="0">
                <a:solidFill>
                  <a:srgbClr val="000066"/>
                </a:solidFill>
              </a:rPr>
              <a:t> должностным лицом, членами его семьи, родственниками или другими гражданами или организациями, с которыми его связывают </a:t>
            </a:r>
            <a:r>
              <a:rPr lang="ru-RU" sz="2000" b="1" dirty="0" smtClean="0">
                <a:solidFill>
                  <a:srgbClr val="000066"/>
                </a:solidFill>
              </a:rPr>
              <a:t>финансовые отношения</a:t>
            </a:r>
            <a:r>
              <a:rPr lang="ru-RU" sz="2000" b="1" dirty="0">
                <a:solidFill>
                  <a:srgbClr val="000066"/>
                </a:solidFill>
              </a:rPr>
              <a:t>.</a:t>
            </a:r>
          </a:p>
        </p:txBody>
      </p:sp>
      <p:sp>
        <p:nvSpPr>
          <p:cNvPr id="10243" name="WordArt 3"/>
          <p:cNvSpPr>
            <a:spLocks noChangeArrowheads="1" noChangeShapeType="1" noTextEdit="1"/>
          </p:cNvSpPr>
          <p:nvPr/>
        </p:nvSpPr>
        <p:spPr bwMode="auto">
          <a:xfrm>
            <a:off x="1725613" y="312738"/>
            <a:ext cx="6400800" cy="685800"/>
          </a:xfrm>
          <a:prstGeom prst="rect">
            <a:avLst/>
          </a:prstGeom>
        </p:spPr>
        <p:txBody>
          <a:bodyPr wrap="none" fromWordArt="1">
            <a:prstTxWarp prst="textPlain">
              <a:avLst>
                <a:gd name="adj" fmla="val 50000"/>
              </a:avLst>
            </a:prstTxWarp>
          </a:bodyPr>
          <a:lstStyle/>
          <a:p>
            <a:pPr algn="ctr"/>
            <a:r>
              <a:rPr lang="ru-RU" sz="2400" b="1" kern="10" dirty="0">
                <a:ln w="9525">
                  <a:noFill/>
                  <a:round/>
                  <a:headEnd/>
                  <a:tailEnd/>
                </a:ln>
                <a:solidFill>
                  <a:srgbClr val="003366"/>
                </a:solidFill>
                <a:effectLst>
                  <a:outerShdw dist="25400" algn="ctr" rotWithShape="0">
                    <a:srgbClr val="CCCCFF">
                      <a:alpha val="50000"/>
                    </a:srgbClr>
                  </a:outerShdw>
                </a:effectLst>
                <a:latin typeface="Times New Roman"/>
                <a:cs typeface="Times New Roman"/>
              </a:rPr>
              <a:t>1. Понятия и сферы проявления</a:t>
            </a:r>
          </a:p>
          <a:p>
            <a:pPr algn="ctr"/>
            <a:r>
              <a:rPr lang="ru-RU" sz="2400" b="1" kern="10" dirty="0">
                <a:ln w="9525">
                  <a:noFill/>
                  <a:round/>
                  <a:headEnd/>
                  <a:tailEnd/>
                </a:ln>
                <a:solidFill>
                  <a:srgbClr val="003366"/>
                </a:solidFill>
                <a:effectLst>
                  <a:outerShdw dist="25400" algn="ctr" rotWithShape="0">
                    <a:srgbClr val="CCCCFF">
                      <a:alpha val="50000"/>
                    </a:srgbClr>
                  </a:outerShdw>
                </a:effectLst>
                <a:latin typeface="Times New Roman"/>
                <a:cs typeface="Times New Roman"/>
              </a:rPr>
              <a:t>конфликта </a:t>
            </a:r>
            <a:r>
              <a:rPr lang="ru-RU" sz="2400" b="1" kern="10" dirty="0" smtClean="0">
                <a:ln w="9525">
                  <a:noFill/>
                  <a:round/>
                  <a:headEnd/>
                  <a:tailEnd/>
                </a:ln>
                <a:solidFill>
                  <a:srgbClr val="003366"/>
                </a:solidFill>
                <a:effectLst>
                  <a:outerShdw dist="25400" algn="ctr" rotWithShape="0">
                    <a:srgbClr val="CCCCFF">
                      <a:alpha val="50000"/>
                    </a:srgbClr>
                  </a:outerShdw>
                </a:effectLst>
                <a:latin typeface="Times New Roman"/>
                <a:cs typeface="Times New Roman"/>
              </a:rPr>
              <a:t>интересов</a:t>
            </a:r>
            <a:endParaRPr lang="ru-RU" sz="2400" b="1" kern="10" dirty="0">
              <a:ln w="9525">
                <a:noFill/>
                <a:round/>
                <a:headEnd/>
                <a:tailEnd/>
              </a:ln>
              <a:solidFill>
                <a:srgbClr val="003366"/>
              </a:solidFill>
              <a:effectLst>
                <a:outerShdw dist="25400" algn="ctr" rotWithShape="0">
                  <a:srgbClr val="CCCCFF">
                    <a:alpha val="50000"/>
                  </a:srgbClr>
                </a:outerShdw>
              </a:effectLst>
              <a:latin typeface="Times New Roman"/>
              <a:cs typeface="Times New Roman"/>
            </a:endParaRPr>
          </a:p>
        </p:txBody>
      </p:sp>
    </p:spTree>
  </p:cSld>
  <p:clrMapOvr>
    <a:masterClrMapping/>
  </p:clrMapOvr>
  <p:transition spd="slow">
    <p:push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p:cNvSpPr>
          <p:nvPr>
            <p:ph type="title" idx="4294967295"/>
          </p:nvPr>
        </p:nvSpPr>
        <p:spPr>
          <a:xfrm>
            <a:off x="152400" y="182563"/>
            <a:ext cx="2911475" cy="6527800"/>
          </a:xfrm>
          <a:prstGeom prst="roundRect">
            <a:avLst>
              <a:gd name="adj" fmla="val 6565"/>
            </a:avLst>
          </a:prstGeom>
          <a:solidFill>
            <a:srgbClr val="DDFFFF"/>
          </a:solidFill>
          <a:ln w="38100" cmpd="dbl">
            <a:solidFill>
              <a:srgbClr val="003366"/>
            </a:solidFill>
            <a:headEnd type="none" w="med" len="med"/>
            <a:tailEnd type="none" w="med" len="med"/>
          </a:ln>
        </p:spPr>
        <p:txBody>
          <a:bodyPr lIns="0" tIns="1728000" rIns="0" bIns="1728000">
            <a:spAutoFit/>
          </a:bodyPr>
          <a:lstStyle/>
          <a:p>
            <a:pPr algn="ctr" eaLnBrk="1" hangingPunct="1"/>
            <a:r>
              <a:rPr lang="ru-RU" sz="2400" b="1" smtClean="0">
                <a:solidFill>
                  <a:srgbClr val="003366"/>
                </a:solidFill>
                <a:latin typeface="Book Antiqua" pitchFamily="18" charset="0"/>
              </a:rPr>
              <a:t>В </a:t>
            </a:r>
            <a:br>
              <a:rPr lang="ru-RU" sz="2400" b="1" smtClean="0">
                <a:solidFill>
                  <a:srgbClr val="003366"/>
                </a:solidFill>
                <a:latin typeface="Book Antiqua" pitchFamily="18" charset="0"/>
              </a:rPr>
            </a:br>
            <a:r>
              <a:rPr lang="ru-RU" sz="2400" b="1" smtClean="0">
                <a:solidFill>
                  <a:srgbClr val="003366"/>
                </a:solidFill>
                <a:latin typeface="Book Antiqua" pitchFamily="18" charset="0"/>
              </a:rPr>
              <a:t>качестве </a:t>
            </a:r>
            <a:br>
              <a:rPr lang="ru-RU" sz="2400" b="1" smtClean="0">
                <a:solidFill>
                  <a:srgbClr val="003366"/>
                </a:solidFill>
                <a:latin typeface="Book Antiqua" pitchFamily="18" charset="0"/>
              </a:rPr>
            </a:br>
            <a:r>
              <a:rPr lang="ru-RU" sz="2400" b="1" smtClean="0">
                <a:solidFill>
                  <a:srgbClr val="003366"/>
                </a:solidFill>
                <a:latin typeface="Book Antiqua" pitchFamily="18" charset="0"/>
              </a:rPr>
              <a:t>мер </a:t>
            </a:r>
            <a:r>
              <a:rPr lang="ru-RU" sz="2400" b="1" smtClean="0">
                <a:solidFill>
                  <a:srgbClr val="800080"/>
                </a:solidFill>
                <a:latin typeface="Book Antiqua" pitchFamily="18" charset="0"/>
              </a:rPr>
              <a:t>предотвращения</a:t>
            </a:r>
            <a:br>
              <a:rPr lang="ru-RU" sz="2400" b="1" smtClean="0">
                <a:solidFill>
                  <a:srgbClr val="800080"/>
                </a:solidFill>
                <a:latin typeface="Book Antiqua" pitchFamily="18" charset="0"/>
              </a:rPr>
            </a:br>
            <a:r>
              <a:rPr lang="ru-RU" sz="2400" b="1" smtClean="0">
                <a:solidFill>
                  <a:srgbClr val="003366"/>
                </a:solidFill>
                <a:latin typeface="Book Antiqua" pitchFamily="18" charset="0"/>
              </a:rPr>
              <a:t>конфликта</a:t>
            </a:r>
            <a:br>
              <a:rPr lang="ru-RU" sz="2400" b="1" smtClean="0">
                <a:solidFill>
                  <a:srgbClr val="003366"/>
                </a:solidFill>
                <a:latin typeface="Book Antiqua" pitchFamily="18" charset="0"/>
              </a:rPr>
            </a:br>
            <a:r>
              <a:rPr lang="ru-RU" sz="2400" b="1" smtClean="0">
                <a:solidFill>
                  <a:srgbClr val="003366"/>
                </a:solidFill>
                <a:latin typeface="Book Antiqua" pitchFamily="18" charset="0"/>
              </a:rPr>
              <a:t>интересов </a:t>
            </a:r>
            <a:br>
              <a:rPr lang="ru-RU" sz="2400" b="1" smtClean="0">
                <a:solidFill>
                  <a:srgbClr val="003366"/>
                </a:solidFill>
                <a:latin typeface="Book Antiqua" pitchFamily="18" charset="0"/>
              </a:rPr>
            </a:br>
            <a:r>
              <a:rPr lang="ru-RU" sz="2400" b="1" smtClean="0">
                <a:solidFill>
                  <a:srgbClr val="800080"/>
                </a:solidFill>
                <a:latin typeface="Book Antiqua" pitchFamily="18" charset="0"/>
              </a:rPr>
              <a:t>могут</a:t>
            </a:r>
            <a:br>
              <a:rPr lang="ru-RU" sz="2400" b="1" smtClean="0">
                <a:solidFill>
                  <a:srgbClr val="800080"/>
                </a:solidFill>
                <a:latin typeface="Book Antiqua" pitchFamily="18" charset="0"/>
              </a:rPr>
            </a:br>
            <a:r>
              <a:rPr lang="ru-RU" sz="2400" b="1" smtClean="0">
                <a:solidFill>
                  <a:srgbClr val="800080"/>
                </a:solidFill>
                <a:latin typeface="Book Antiqua" pitchFamily="18" charset="0"/>
              </a:rPr>
              <a:t>использоваться:</a:t>
            </a:r>
          </a:p>
        </p:txBody>
      </p:sp>
      <p:sp>
        <p:nvSpPr>
          <p:cNvPr id="27651" name="AutoShape 14"/>
          <p:cNvSpPr>
            <a:spLocks noChangeArrowheads="1"/>
          </p:cNvSpPr>
          <p:nvPr/>
        </p:nvSpPr>
        <p:spPr bwMode="auto">
          <a:xfrm>
            <a:off x="2957513" y="650875"/>
            <a:ext cx="1028700" cy="401638"/>
          </a:xfrm>
          <a:prstGeom prst="notchedRightArrow">
            <a:avLst>
              <a:gd name="adj1" fmla="val 43657"/>
              <a:gd name="adj2" fmla="val 70541"/>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
        <p:nvSpPr>
          <p:cNvPr id="27652" name="Rectangle 3"/>
          <p:cNvSpPr>
            <a:spLocks/>
          </p:cNvSpPr>
          <p:nvPr/>
        </p:nvSpPr>
        <p:spPr bwMode="auto">
          <a:xfrm>
            <a:off x="3975100" y="463550"/>
            <a:ext cx="5759450" cy="523220"/>
          </a:xfrm>
          <a:prstGeom prst="rect">
            <a:avLst/>
          </a:prstGeom>
          <a:noFill/>
          <a:ln w="9525">
            <a:noFill/>
            <a:miter lim="800000"/>
            <a:headEnd/>
            <a:tailEnd/>
          </a:ln>
        </p:spPr>
        <p:txBody>
          <a:bodyPr lIns="108000" tIns="0" rIns="0" bIns="0">
            <a:spAutoFit/>
          </a:bodyPr>
          <a:lstStyle/>
          <a:p>
            <a:pPr>
              <a:buClr>
                <a:schemeClr val="accent1"/>
              </a:buClr>
              <a:buSzPct val="70000"/>
              <a:buFont typeface="Wingdings 2" pitchFamily="18" charset="2"/>
              <a:buNone/>
            </a:pPr>
            <a:r>
              <a:rPr lang="ru-RU" sz="1700" b="1" dirty="0">
                <a:solidFill>
                  <a:srgbClr val="800080"/>
                </a:solidFill>
                <a:latin typeface="Book Antiqua" pitchFamily="18" charset="0"/>
              </a:rPr>
              <a:t>Урегулирование</a:t>
            </a:r>
            <a:r>
              <a:rPr lang="ru-RU" sz="1700" b="1" dirty="0">
                <a:solidFill>
                  <a:srgbClr val="003366"/>
                </a:solidFill>
                <a:latin typeface="Book Antiqua" pitchFamily="18" charset="0"/>
              </a:rPr>
              <a:t> конфликта интересов независимыми от </a:t>
            </a:r>
            <a:r>
              <a:rPr lang="ru-RU" sz="1700" b="1" dirty="0" smtClean="0">
                <a:solidFill>
                  <a:srgbClr val="003366"/>
                </a:solidFill>
                <a:latin typeface="Book Antiqua" pitchFamily="18" charset="0"/>
              </a:rPr>
              <a:t>организации комиссиями</a:t>
            </a:r>
            <a:endParaRPr lang="ru-RU" sz="1700" b="1" dirty="0">
              <a:solidFill>
                <a:srgbClr val="003366"/>
              </a:solidFill>
              <a:latin typeface="Book Antiqua" pitchFamily="18" charset="0"/>
            </a:endParaRPr>
          </a:p>
        </p:txBody>
      </p:sp>
      <p:sp>
        <p:nvSpPr>
          <p:cNvPr id="27653" name="AutoShape 14"/>
          <p:cNvSpPr>
            <a:spLocks noChangeArrowheads="1"/>
          </p:cNvSpPr>
          <p:nvPr/>
        </p:nvSpPr>
        <p:spPr bwMode="auto">
          <a:xfrm>
            <a:off x="2957513" y="1616075"/>
            <a:ext cx="1028700" cy="401638"/>
          </a:xfrm>
          <a:prstGeom prst="notchedRightArrow">
            <a:avLst>
              <a:gd name="adj1" fmla="val 43657"/>
              <a:gd name="adj2" fmla="val 70541"/>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
        <p:nvSpPr>
          <p:cNvPr id="27654" name="Rectangle 3"/>
          <p:cNvSpPr>
            <a:spLocks/>
          </p:cNvSpPr>
          <p:nvPr/>
        </p:nvSpPr>
        <p:spPr bwMode="auto">
          <a:xfrm>
            <a:off x="3975100" y="1428750"/>
            <a:ext cx="5759450" cy="784830"/>
          </a:xfrm>
          <a:prstGeom prst="rect">
            <a:avLst/>
          </a:prstGeom>
          <a:noFill/>
          <a:ln w="9525">
            <a:noFill/>
            <a:miter lim="800000"/>
            <a:headEnd/>
            <a:tailEnd/>
          </a:ln>
        </p:spPr>
        <p:txBody>
          <a:bodyPr lIns="108000" tIns="0" rIns="0" bIns="0">
            <a:spAutoFit/>
          </a:bodyPr>
          <a:lstStyle/>
          <a:p>
            <a:pPr algn="just">
              <a:buClr>
                <a:schemeClr val="accent1"/>
              </a:buClr>
              <a:buSzPct val="70000"/>
              <a:buFont typeface="Wingdings 2" pitchFamily="18" charset="2"/>
              <a:buNone/>
            </a:pPr>
            <a:r>
              <a:rPr lang="ru-RU" sz="1700" b="1" dirty="0">
                <a:solidFill>
                  <a:srgbClr val="800080"/>
                </a:solidFill>
                <a:latin typeface="Book Antiqua" pitchFamily="18" charset="0"/>
              </a:rPr>
              <a:t>Конкретизация</a:t>
            </a:r>
            <a:r>
              <a:rPr lang="ru-RU" sz="1700" b="1" dirty="0">
                <a:solidFill>
                  <a:srgbClr val="003366"/>
                </a:solidFill>
                <a:latin typeface="Book Antiqua" pitchFamily="18" charset="0"/>
              </a:rPr>
              <a:t> функций, </a:t>
            </a:r>
            <a:r>
              <a:rPr lang="ru-RU" sz="1700" b="1" dirty="0">
                <a:solidFill>
                  <a:srgbClr val="800080"/>
                </a:solidFill>
                <a:latin typeface="Book Antiqua" pitchFamily="18" charset="0"/>
              </a:rPr>
              <a:t>исключение</a:t>
            </a:r>
            <a:r>
              <a:rPr lang="ru-RU" sz="1700" b="1" dirty="0">
                <a:solidFill>
                  <a:srgbClr val="003366"/>
                </a:solidFill>
                <a:latin typeface="Book Antiqua" pitchFamily="18" charset="0"/>
              </a:rPr>
              <a:t> </a:t>
            </a:r>
            <a:r>
              <a:rPr lang="ru-RU" sz="1700" b="1" dirty="0" smtClean="0">
                <a:solidFill>
                  <a:srgbClr val="003366"/>
                </a:solidFill>
                <a:latin typeface="Book Antiqua" pitchFamily="18" charset="0"/>
              </a:rPr>
              <a:t>дублирования </a:t>
            </a:r>
            <a:r>
              <a:rPr lang="ru-RU" sz="1700" b="1" dirty="0">
                <a:solidFill>
                  <a:srgbClr val="003366"/>
                </a:solidFill>
                <a:latin typeface="Book Antiqua" pitchFamily="18" charset="0"/>
              </a:rPr>
              <a:t>полномочий </a:t>
            </a:r>
            <a:r>
              <a:rPr lang="ru-RU" sz="1700" b="1" dirty="0" smtClean="0">
                <a:solidFill>
                  <a:srgbClr val="003366"/>
                </a:solidFill>
                <a:latin typeface="Book Antiqua" pitchFamily="18" charset="0"/>
              </a:rPr>
              <a:t>различных органов и учреждений</a:t>
            </a:r>
            <a:endParaRPr lang="ru-RU" sz="1700" b="1" dirty="0">
              <a:solidFill>
                <a:srgbClr val="003366"/>
              </a:solidFill>
              <a:latin typeface="Book Antiqua" pitchFamily="18" charset="0"/>
            </a:endParaRPr>
          </a:p>
        </p:txBody>
      </p:sp>
      <p:sp>
        <p:nvSpPr>
          <p:cNvPr id="27655" name="AutoShape 14"/>
          <p:cNvSpPr>
            <a:spLocks noChangeArrowheads="1"/>
          </p:cNvSpPr>
          <p:nvPr/>
        </p:nvSpPr>
        <p:spPr bwMode="auto">
          <a:xfrm>
            <a:off x="2957513" y="2746375"/>
            <a:ext cx="1028700" cy="401638"/>
          </a:xfrm>
          <a:prstGeom prst="notchedRightArrow">
            <a:avLst>
              <a:gd name="adj1" fmla="val 43657"/>
              <a:gd name="adj2" fmla="val 70541"/>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
        <p:nvSpPr>
          <p:cNvPr id="27656" name="Rectangle 3"/>
          <p:cNvSpPr>
            <a:spLocks/>
          </p:cNvSpPr>
          <p:nvPr/>
        </p:nvSpPr>
        <p:spPr bwMode="auto">
          <a:xfrm>
            <a:off x="3975100" y="2393950"/>
            <a:ext cx="5759450" cy="1046440"/>
          </a:xfrm>
          <a:prstGeom prst="rect">
            <a:avLst/>
          </a:prstGeom>
          <a:noFill/>
          <a:ln w="9525">
            <a:noFill/>
            <a:miter lim="800000"/>
            <a:headEnd/>
            <a:tailEnd/>
          </a:ln>
        </p:spPr>
        <p:txBody>
          <a:bodyPr lIns="108000" tIns="0" rIns="0" bIns="0">
            <a:spAutoFit/>
          </a:bodyPr>
          <a:lstStyle/>
          <a:p>
            <a:pPr algn="just">
              <a:buClr>
                <a:schemeClr val="accent1"/>
              </a:buClr>
              <a:buSzPct val="70000"/>
              <a:buFont typeface="Wingdings 2" pitchFamily="18" charset="2"/>
              <a:buNone/>
            </a:pPr>
            <a:r>
              <a:rPr lang="ru-RU" sz="1700" b="1" dirty="0">
                <a:solidFill>
                  <a:srgbClr val="800080"/>
                </a:solidFill>
                <a:latin typeface="Book Antiqua" pitchFamily="18" charset="0"/>
              </a:rPr>
              <a:t>Совершенствование</a:t>
            </a:r>
            <a:r>
              <a:rPr lang="ru-RU" sz="1700" b="1" dirty="0">
                <a:solidFill>
                  <a:srgbClr val="003366"/>
                </a:solidFill>
                <a:latin typeface="Book Antiqua" pitchFamily="18" charset="0"/>
              </a:rPr>
              <a:t> </a:t>
            </a:r>
            <a:r>
              <a:rPr lang="ru-RU" sz="1700" b="1" i="1" dirty="0">
                <a:solidFill>
                  <a:srgbClr val="003366"/>
                </a:solidFill>
                <a:latin typeface="Book Antiqua" pitchFamily="18" charset="0"/>
              </a:rPr>
              <a:t>порядка использования</a:t>
            </a:r>
            <a:r>
              <a:rPr lang="ru-RU" sz="1700" b="1" dirty="0">
                <a:solidFill>
                  <a:srgbClr val="003366"/>
                </a:solidFill>
                <a:latin typeface="Book Antiqua" pitchFamily="18" charset="0"/>
              </a:rPr>
              <a:t> </a:t>
            </a:r>
            <a:r>
              <a:rPr lang="ru-RU" sz="1700" b="1" dirty="0" smtClean="0">
                <a:solidFill>
                  <a:srgbClr val="003366"/>
                </a:solidFill>
                <a:latin typeface="Book Antiqua" pitchFamily="18" charset="0"/>
              </a:rPr>
              <a:t>ресурсов</a:t>
            </a:r>
            <a:r>
              <a:rPr lang="ru-RU" sz="1700" b="1" dirty="0">
                <a:solidFill>
                  <a:srgbClr val="003366"/>
                </a:solidFill>
                <a:latin typeface="Book Antiqua" pitchFamily="18" charset="0"/>
              </a:rPr>
              <a:t>, </a:t>
            </a:r>
            <a:r>
              <a:rPr lang="ru-RU" sz="1700" b="1" i="1" dirty="0">
                <a:solidFill>
                  <a:srgbClr val="003366"/>
                </a:solidFill>
                <a:latin typeface="Book Antiqua" pitchFamily="18" charset="0"/>
              </a:rPr>
              <a:t>размещения</a:t>
            </a:r>
            <a:r>
              <a:rPr lang="ru-RU" sz="1700" b="1" dirty="0">
                <a:solidFill>
                  <a:srgbClr val="003366"/>
                </a:solidFill>
                <a:latin typeface="Book Antiqua" pitchFamily="18" charset="0"/>
              </a:rPr>
              <a:t> заказов на поставку товаров, выполнение работ, оказание услуг для </a:t>
            </a:r>
            <a:r>
              <a:rPr lang="ru-RU" sz="1700" b="1" dirty="0" smtClean="0">
                <a:solidFill>
                  <a:srgbClr val="003366"/>
                </a:solidFill>
                <a:latin typeface="Book Antiqua" pitchFamily="18" charset="0"/>
              </a:rPr>
              <a:t>государственных (муниципальных) </a:t>
            </a:r>
            <a:r>
              <a:rPr lang="ru-RU" sz="1700" b="1" dirty="0">
                <a:solidFill>
                  <a:srgbClr val="003366"/>
                </a:solidFill>
                <a:latin typeface="Book Antiqua" pitchFamily="18" charset="0"/>
              </a:rPr>
              <a:t>нужд</a:t>
            </a:r>
          </a:p>
        </p:txBody>
      </p:sp>
      <p:sp>
        <p:nvSpPr>
          <p:cNvPr id="27657" name="AutoShape 14"/>
          <p:cNvSpPr>
            <a:spLocks noChangeArrowheads="1"/>
          </p:cNvSpPr>
          <p:nvPr/>
        </p:nvSpPr>
        <p:spPr bwMode="auto">
          <a:xfrm>
            <a:off x="2957513" y="3965575"/>
            <a:ext cx="1028700" cy="401638"/>
          </a:xfrm>
          <a:prstGeom prst="notchedRightArrow">
            <a:avLst>
              <a:gd name="adj1" fmla="val 43657"/>
              <a:gd name="adj2" fmla="val 70541"/>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
        <p:nvSpPr>
          <p:cNvPr id="27658" name="Rectangle 3"/>
          <p:cNvSpPr>
            <a:spLocks/>
          </p:cNvSpPr>
          <p:nvPr/>
        </p:nvSpPr>
        <p:spPr bwMode="auto">
          <a:xfrm>
            <a:off x="3975100" y="3638550"/>
            <a:ext cx="5759450" cy="1046440"/>
          </a:xfrm>
          <a:prstGeom prst="rect">
            <a:avLst/>
          </a:prstGeom>
          <a:noFill/>
          <a:ln w="9525">
            <a:noFill/>
            <a:miter lim="800000"/>
            <a:headEnd/>
            <a:tailEnd/>
          </a:ln>
        </p:spPr>
        <p:txBody>
          <a:bodyPr lIns="108000" tIns="0" rIns="0" bIns="0">
            <a:spAutoFit/>
          </a:bodyPr>
          <a:lstStyle/>
          <a:p>
            <a:pPr algn="just">
              <a:buClr>
                <a:schemeClr val="accent1"/>
              </a:buClr>
              <a:buSzPct val="70000"/>
              <a:buFont typeface="Wingdings 2" pitchFamily="18" charset="2"/>
              <a:buNone/>
            </a:pPr>
            <a:r>
              <a:rPr lang="ru-RU" sz="1700" b="1" dirty="0">
                <a:solidFill>
                  <a:srgbClr val="800080"/>
                </a:solidFill>
                <a:latin typeface="Book Antiqua" pitchFamily="18" charset="0"/>
              </a:rPr>
              <a:t>Установление</a:t>
            </a:r>
            <a:r>
              <a:rPr lang="ru-RU" sz="1700" b="1" dirty="0">
                <a:solidFill>
                  <a:srgbClr val="003366"/>
                </a:solidFill>
                <a:latin typeface="Book Antiqua" pitchFamily="18" charset="0"/>
              </a:rPr>
              <a:t> для лиц, замещающих </a:t>
            </a:r>
            <a:r>
              <a:rPr lang="ru-RU" sz="1700" b="1" dirty="0" smtClean="0">
                <a:solidFill>
                  <a:srgbClr val="003366"/>
                </a:solidFill>
                <a:latin typeface="Book Antiqua" pitchFamily="18" charset="0"/>
              </a:rPr>
              <a:t>должности руководителей, </a:t>
            </a:r>
            <a:r>
              <a:rPr lang="ru-RU" sz="1700" b="1" i="1" dirty="0">
                <a:solidFill>
                  <a:srgbClr val="003366"/>
                </a:solidFill>
                <a:latin typeface="Book Antiqua" pitchFamily="18" charset="0"/>
              </a:rPr>
              <a:t>ограничений</a:t>
            </a:r>
            <a:r>
              <a:rPr lang="ru-RU" sz="1700" b="1" dirty="0">
                <a:solidFill>
                  <a:srgbClr val="003366"/>
                </a:solidFill>
                <a:latin typeface="Book Antiqua" pitchFamily="18" charset="0"/>
              </a:rPr>
              <a:t> и </a:t>
            </a:r>
            <a:r>
              <a:rPr lang="ru-RU" sz="1700" b="1" i="1" dirty="0">
                <a:solidFill>
                  <a:srgbClr val="003366"/>
                </a:solidFill>
                <a:latin typeface="Book Antiqua" pitchFamily="18" charset="0"/>
              </a:rPr>
              <a:t>запретов</a:t>
            </a:r>
            <a:r>
              <a:rPr lang="ru-RU" sz="1700" b="1" dirty="0">
                <a:solidFill>
                  <a:srgbClr val="003366"/>
                </a:solidFill>
                <a:latin typeface="Book Antiqua" pitchFamily="18" charset="0"/>
              </a:rPr>
              <a:t>, </a:t>
            </a:r>
            <a:r>
              <a:rPr lang="ru-RU" sz="1700" b="1" dirty="0" smtClean="0">
                <a:solidFill>
                  <a:srgbClr val="003366"/>
                </a:solidFill>
                <a:latin typeface="Book Antiqua" pitchFamily="18" charset="0"/>
              </a:rPr>
              <a:t>аналогичных </a:t>
            </a:r>
            <a:r>
              <a:rPr lang="ru-RU" sz="1700" b="1" dirty="0">
                <a:solidFill>
                  <a:srgbClr val="003366"/>
                </a:solidFill>
                <a:latin typeface="Book Antiqua" pitchFamily="18" charset="0"/>
              </a:rPr>
              <a:t>ограничениям и запретам, определенным для </a:t>
            </a:r>
            <a:r>
              <a:rPr lang="ru-RU" sz="1700" b="1" dirty="0" smtClean="0">
                <a:solidFill>
                  <a:srgbClr val="003366"/>
                </a:solidFill>
                <a:latin typeface="Book Antiqua" pitchFamily="18" charset="0"/>
              </a:rPr>
              <a:t>работников (служащих)</a:t>
            </a:r>
            <a:endParaRPr lang="ru-RU" sz="1700" b="1" dirty="0">
              <a:solidFill>
                <a:srgbClr val="003366"/>
              </a:solidFill>
              <a:latin typeface="Book Antiqua" pitchFamily="18" charset="0"/>
            </a:endParaRPr>
          </a:p>
        </p:txBody>
      </p:sp>
      <p:sp>
        <p:nvSpPr>
          <p:cNvPr id="27659" name="AutoShape 14"/>
          <p:cNvSpPr>
            <a:spLocks noChangeArrowheads="1"/>
          </p:cNvSpPr>
          <p:nvPr/>
        </p:nvSpPr>
        <p:spPr bwMode="auto">
          <a:xfrm>
            <a:off x="2957513" y="5451475"/>
            <a:ext cx="1028700" cy="401638"/>
          </a:xfrm>
          <a:prstGeom prst="notchedRightArrow">
            <a:avLst>
              <a:gd name="adj1" fmla="val 43657"/>
              <a:gd name="adj2" fmla="val 70541"/>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
        <p:nvSpPr>
          <p:cNvPr id="27660" name="Rectangle 3"/>
          <p:cNvSpPr>
            <a:spLocks/>
          </p:cNvSpPr>
          <p:nvPr/>
        </p:nvSpPr>
        <p:spPr bwMode="auto">
          <a:xfrm>
            <a:off x="3975100" y="4857750"/>
            <a:ext cx="5759450" cy="1569660"/>
          </a:xfrm>
          <a:prstGeom prst="rect">
            <a:avLst/>
          </a:prstGeom>
          <a:noFill/>
          <a:ln w="9525">
            <a:noFill/>
            <a:miter lim="800000"/>
            <a:headEnd/>
            <a:tailEnd/>
          </a:ln>
        </p:spPr>
        <p:txBody>
          <a:bodyPr lIns="108000" tIns="0" rIns="0" bIns="0">
            <a:spAutoFit/>
          </a:bodyPr>
          <a:lstStyle/>
          <a:p>
            <a:pPr algn="just">
              <a:buClr>
                <a:schemeClr val="accent1"/>
              </a:buClr>
              <a:buSzPct val="70000"/>
              <a:buFont typeface="Wingdings 2" pitchFamily="18" charset="2"/>
              <a:buNone/>
            </a:pPr>
            <a:r>
              <a:rPr lang="ru-RU" sz="1700" b="1" dirty="0">
                <a:solidFill>
                  <a:srgbClr val="800080"/>
                </a:solidFill>
                <a:latin typeface="Book Antiqua" pitchFamily="18" charset="0"/>
              </a:rPr>
              <a:t>Предоставление</a:t>
            </a:r>
            <a:r>
              <a:rPr lang="ru-RU" sz="1700" b="1" dirty="0">
                <a:solidFill>
                  <a:srgbClr val="003366"/>
                </a:solidFill>
                <a:latin typeface="Book Antiqua" pitchFamily="18" charset="0"/>
              </a:rPr>
              <a:t> </a:t>
            </a:r>
            <a:r>
              <a:rPr lang="ru-RU" sz="1700" b="1" i="1" dirty="0">
                <a:solidFill>
                  <a:srgbClr val="003366"/>
                </a:solidFill>
                <a:latin typeface="Book Antiqua" pitchFamily="18" charset="0"/>
              </a:rPr>
              <a:t>сведений</a:t>
            </a:r>
            <a:r>
              <a:rPr lang="ru-RU" sz="1700" b="1" dirty="0">
                <a:solidFill>
                  <a:srgbClr val="003366"/>
                </a:solidFill>
                <a:latin typeface="Book Antiqua" pitchFamily="18" charset="0"/>
              </a:rPr>
              <a:t> о доходах, </a:t>
            </a:r>
            <a:r>
              <a:rPr lang="ru-RU" sz="1700" b="1" dirty="0" smtClean="0">
                <a:solidFill>
                  <a:srgbClr val="003366"/>
                </a:solidFill>
                <a:latin typeface="Book Antiqua" pitchFamily="18" charset="0"/>
              </a:rPr>
              <a:t>расходах, имуществе </a:t>
            </a:r>
            <a:r>
              <a:rPr lang="ru-RU" sz="1700" b="1" dirty="0">
                <a:solidFill>
                  <a:srgbClr val="003366"/>
                </a:solidFill>
                <a:latin typeface="Book Antiqua" pitchFamily="18" charset="0"/>
              </a:rPr>
              <a:t>и обязательствах имущественного характера всеми </a:t>
            </a:r>
            <a:r>
              <a:rPr lang="ru-RU" sz="1700" b="1" dirty="0" smtClean="0">
                <a:solidFill>
                  <a:srgbClr val="003366"/>
                </a:solidFill>
                <a:latin typeface="Book Antiqua" pitchFamily="18" charset="0"/>
              </a:rPr>
              <a:t>работниками (служащими), </a:t>
            </a:r>
            <a:r>
              <a:rPr lang="ru-RU" sz="1700" b="1" dirty="0">
                <a:solidFill>
                  <a:srgbClr val="003366"/>
                </a:solidFill>
                <a:latin typeface="Book Antiqua" pitchFamily="18" charset="0"/>
              </a:rPr>
              <a:t>а не только включенными в перечень, установленный нормативными правовыми актами Российской Федерации.</a:t>
            </a:r>
          </a:p>
        </p:txBody>
      </p:sp>
    </p:spTree>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538" name="Text Box 2"/>
          <p:cNvSpPr txBox="1">
            <a:spLocks noChangeArrowheads="1"/>
          </p:cNvSpPr>
          <p:nvPr/>
        </p:nvSpPr>
        <p:spPr bwMode="auto">
          <a:xfrm>
            <a:off x="508000" y="115888"/>
            <a:ext cx="8890000"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2800">
                <a:solidFill>
                  <a:schemeClr val="tx1"/>
                </a:solidFill>
                <a:latin typeface="Times New Roman" pitchFamily="18" charset="0"/>
                <a:cs typeface="Times New Roman" pitchFamily="18" charset="0"/>
              </a:defRPr>
            </a:lvl1pPr>
            <a:lvl2pPr marL="742950" indent="-285750" eaLnBrk="0" hangingPunct="0">
              <a:defRPr sz="2800">
                <a:solidFill>
                  <a:schemeClr val="tx1"/>
                </a:solidFill>
                <a:latin typeface="Times New Roman" pitchFamily="18" charset="0"/>
                <a:cs typeface="Times New Roman" pitchFamily="18" charset="0"/>
              </a:defRPr>
            </a:lvl2pPr>
            <a:lvl3pPr marL="1143000" indent="-228600" eaLnBrk="0" hangingPunct="0">
              <a:defRPr sz="2800">
                <a:solidFill>
                  <a:schemeClr val="tx1"/>
                </a:solidFill>
                <a:latin typeface="Times New Roman" pitchFamily="18" charset="0"/>
                <a:cs typeface="Times New Roman" pitchFamily="18" charset="0"/>
              </a:defRPr>
            </a:lvl3pPr>
            <a:lvl4pPr marL="1600200" indent="-228600" eaLnBrk="0" hangingPunct="0">
              <a:defRPr sz="2800">
                <a:solidFill>
                  <a:schemeClr val="tx1"/>
                </a:solidFill>
                <a:latin typeface="Times New Roman" pitchFamily="18" charset="0"/>
                <a:cs typeface="Times New Roman" pitchFamily="18" charset="0"/>
              </a:defRPr>
            </a:lvl4pPr>
            <a:lvl5pPr marL="2057400" indent="-228600" eaLnBrk="0" hangingPunct="0">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9pPr>
          </a:lstStyle>
          <a:p>
            <a:pPr algn="ctr" eaLnBrk="1" hangingPunct="1">
              <a:spcBef>
                <a:spcPct val="0"/>
              </a:spcBef>
              <a:defRPr/>
            </a:pPr>
            <a:r>
              <a:rPr kumimoji="1" lang="ru-RU" sz="1700" b="1" dirty="0" smtClean="0">
                <a:solidFill>
                  <a:srgbClr val="003366"/>
                </a:solidFill>
                <a:effectLst>
                  <a:outerShdw blurRad="38100" dist="38100" dir="2700000" algn="tl">
                    <a:srgbClr val="C0C0C0"/>
                  </a:outerShdw>
                </a:effectLst>
                <a:latin typeface="Georgia" pitchFamily="18" charset="0"/>
              </a:rPr>
              <a:t>Что, по Вашему мнению, сегодня даст </a:t>
            </a:r>
            <a:r>
              <a:rPr kumimoji="1" lang="ru-RU" sz="1700" b="1" dirty="0" smtClean="0">
                <a:solidFill>
                  <a:srgbClr val="006699"/>
                </a:solidFill>
                <a:effectLst>
                  <a:outerShdw blurRad="38100" dist="38100" dir="2700000" algn="tl">
                    <a:srgbClr val="C0C0C0"/>
                  </a:outerShdw>
                </a:effectLst>
                <a:latin typeface="Georgia" pitchFamily="18" charset="0"/>
              </a:rPr>
              <a:t/>
            </a:r>
            <a:br>
              <a:rPr kumimoji="1" lang="ru-RU" sz="1700" b="1" dirty="0" smtClean="0">
                <a:solidFill>
                  <a:srgbClr val="006699"/>
                </a:solidFill>
                <a:effectLst>
                  <a:outerShdw blurRad="38100" dist="38100" dir="2700000" algn="tl">
                    <a:srgbClr val="C0C0C0"/>
                  </a:outerShdw>
                </a:effectLst>
                <a:latin typeface="Georgia" pitchFamily="18" charset="0"/>
              </a:rPr>
            </a:br>
            <a:r>
              <a:rPr kumimoji="1" lang="ru-RU" sz="1700" b="1" dirty="0" smtClean="0">
                <a:solidFill>
                  <a:srgbClr val="800080"/>
                </a:solidFill>
                <a:effectLst>
                  <a:outerShdw blurRad="38100" dist="38100" dir="2700000" algn="tl">
                    <a:srgbClr val="C0C0C0"/>
                  </a:outerShdw>
                </a:effectLst>
                <a:latin typeface="Georgia" pitchFamily="18" charset="0"/>
              </a:rPr>
              <a:t>НАИБОЛЬШИЙ ЭФФЕКТ В БОРЬБЕ С КОРРУПЦИЕЙ?</a:t>
            </a:r>
          </a:p>
          <a:p>
            <a:pPr algn="ctr" eaLnBrk="1" hangingPunct="1">
              <a:spcBef>
                <a:spcPct val="0"/>
              </a:spcBef>
              <a:defRPr/>
            </a:pPr>
            <a:r>
              <a:rPr kumimoji="1" lang="ru-RU" sz="1700" b="1" dirty="0" smtClean="0">
                <a:solidFill>
                  <a:srgbClr val="800080"/>
                </a:solidFill>
                <a:effectLst>
                  <a:outerShdw blurRad="38100" dist="38100" dir="2700000" algn="tl">
                    <a:srgbClr val="C0C0C0"/>
                  </a:outerShdw>
                </a:effectLst>
                <a:latin typeface="Georgia" pitchFamily="18" charset="0"/>
              </a:rPr>
              <a:t>Опрос по государственной гражданской службе 2014 год. ВЦИОМ.</a:t>
            </a:r>
            <a:endParaRPr kumimoji="1" lang="ru-RU" sz="1700" b="1" dirty="0" smtClean="0">
              <a:solidFill>
                <a:srgbClr val="003366"/>
              </a:solidFill>
              <a:effectLst>
                <a:outerShdw blurRad="38100" dist="38100" dir="2700000" algn="tl">
                  <a:srgbClr val="C0C0C0"/>
                </a:outerShdw>
              </a:effectLst>
              <a:latin typeface="Georgia" pitchFamily="18" charset="0"/>
            </a:endParaRPr>
          </a:p>
        </p:txBody>
      </p:sp>
      <p:graphicFrame>
        <p:nvGraphicFramePr>
          <p:cNvPr id="28675" name="Object 3"/>
          <p:cNvGraphicFramePr>
            <a:graphicFrameLocks noChangeAspect="1"/>
          </p:cNvGraphicFramePr>
          <p:nvPr/>
        </p:nvGraphicFramePr>
        <p:xfrm>
          <a:off x="0" y="981075"/>
          <a:ext cx="9906000" cy="5876925"/>
        </p:xfrm>
        <a:graphic>
          <a:graphicData uri="http://schemas.openxmlformats.org/presentationml/2006/ole">
            <mc:AlternateContent xmlns:mc="http://schemas.openxmlformats.org/markup-compatibility/2006">
              <mc:Choice xmlns:v="urn:schemas-microsoft-com:vml" Requires="v">
                <p:oleObj spid="_x0000_s28679" name="Диаграмма" r:id="rId3" imgW="8808720" imgH="5532120" progId="MSGraph.Chart.8">
                  <p:embed followColorScheme="full"/>
                </p:oleObj>
              </mc:Choice>
              <mc:Fallback>
                <p:oleObj name="Диаграмма" r:id="rId3" imgW="8808720" imgH="5532120" progId="MSGraph.Chart.8">
                  <p:embed followColorScheme="full"/>
                  <p:pic>
                    <p:nvPicPr>
                      <p:cNvPr id="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981075"/>
                        <a:ext cx="9906000" cy="5876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spd="slow">
    <p:cover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Text Box 2"/>
          <p:cNvSpPr>
            <a:spLocks noChangeArrowheads="1"/>
          </p:cNvSpPr>
          <p:nvPr/>
        </p:nvSpPr>
        <p:spPr bwMode="auto">
          <a:xfrm>
            <a:off x="144463" y="1697038"/>
            <a:ext cx="9613900" cy="4792662"/>
          </a:xfrm>
          <a:prstGeom prst="horizontalScroll">
            <a:avLst>
              <a:gd name="adj" fmla="val 3264"/>
            </a:avLst>
          </a:prstGeom>
          <a:gradFill rotWithShape="1">
            <a:gsLst>
              <a:gs pos="0">
                <a:srgbClr val="CCFFFF"/>
              </a:gs>
              <a:gs pos="50000">
                <a:schemeClr val="bg1"/>
              </a:gs>
              <a:gs pos="100000">
                <a:srgbClr val="CCFFFF"/>
              </a:gs>
            </a:gsLst>
            <a:lin ang="0" scaled="1"/>
          </a:gradFill>
          <a:ln w="38100">
            <a:solidFill>
              <a:srgbClr val="006699"/>
            </a:solidFill>
            <a:round/>
            <a:headEnd/>
            <a:tailEnd/>
          </a:ln>
          <a:effectLst>
            <a:outerShdw dist="53882" dir="2700000" algn="ctr" rotWithShape="0">
              <a:srgbClr val="CCCCFF"/>
            </a:outerShdw>
          </a:effectLst>
        </p:spPr>
        <p:txBody>
          <a:bodyPr lIns="108000" tIns="126000" rIns="108000" bIns="126000">
            <a:spAutoFit/>
          </a:bodyPr>
          <a:lstStyle/>
          <a:p>
            <a:pPr marL="444500" indent="-444500" algn="just">
              <a:spcBef>
                <a:spcPct val="30000"/>
              </a:spcBef>
              <a:buClr>
                <a:srgbClr val="003366"/>
              </a:buClr>
              <a:buFont typeface="Times New Roman" pitchFamily="18" charset="0"/>
              <a:buChar char="◘"/>
              <a:tabLst>
                <a:tab pos="8343900" algn="l"/>
              </a:tabLst>
              <a:defRPr/>
            </a:pPr>
            <a:r>
              <a:rPr lang="ru-RU" sz="2000" b="1" dirty="0">
                <a:solidFill>
                  <a:srgbClr val="800080"/>
                </a:solidFill>
              </a:rPr>
              <a:t>Выполнение отдельных функций </a:t>
            </a:r>
            <a:r>
              <a:rPr lang="ru-RU" sz="2000" b="1" dirty="0" smtClean="0">
                <a:solidFill>
                  <a:srgbClr val="800080"/>
                </a:solidFill>
              </a:rPr>
              <a:t>государственного (муниципального) </a:t>
            </a:r>
            <a:r>
              <a:rPr lang="ru-RU" sz="2000" b="1" dirty="0">
                <a:solidFill>
                  <a:srgbClr val="800080"/>
                </a:solidFill>
              </a:rPr>
              <a:t>управления </a:t>
            </a:r>
            <a:r>
              <a:rPr lang="ru-RU" sz="2000" b="1" dirty="0">
                <a:solidFill>
                  <a:srgbClr val="003366"/>
                </a:solidFill>
              </a:rPr>
              <a:t>в отношении родственников и/или иных лиц, </a:t>
            </a:r>
            <a:r>
              <a:rPr lang="ru-RU" sz="2000" b="1" dirty="0">
                <a:solidFill>
                  <a:srgbClr val="000066"/>
                </a:solidFill>
              </a:rPr>
              <a:t>с которыми связана личная заинтересованность </a:t>
            </a:r>
            <a:r>
              <a:rPr lang="ru-RU" sz="2000" b="1" dirty="0" smtClean="0">
                <a:solidFill>
                  <a:srgbClr val="000066"/>
                </a:solidFill>
              </a:rPr>
              <a:t>муниципального </a:t>
            </a:r>
            <a:r>
              <a:rPr lang="ru-RU" sz="2000" b="1" dirty="0">
                <a:solidFill>
                  <a:srgbClr val="000066"/>
                </a:solidFill>
              </a:rPr>
              <a:t>служащего.</a:t>
            </a:r>
          </a:p>
          <a:p>
            <a:pPr marL="444500" indent="-444500" algn="just">
              <a:spcBef>
                <a:spcPct val="30000"/>
              </a:spcBef>
              <a:buClr>
                <a:srgbClr val="003366"/>
              </a:buClr>
              <a:buFont typeface="Times New Roman" pitchFamily="18" charset="0"/>
              <a:buChar char="◘"/>
              <a:tabLst>
                <a:tab pos="8343900" algn="l"/>
              </a:tabLst>
              <a:defRPr/>
            </a:pPr>
            <a:r>
              <a:rPr lang="ru-RU" sz="2000" b="1" dirty="0">
                <a:solidFill>
                  <a:srgbClr val="800080"/>
                </a:solidFill>
              </a:rPr>
              <a:t>Выполнение иной</a:t>
            </a:r>
            <a:r>
              <a:rPr lang="ru-RU" sz="2000" b="1" dirty="0">
                <a:solidFill>
                  <a:srgbClr val="000066"/>
                </a:solidFill>
              </a:rPr>
              <a:t> оплачиваемой работы.</a:t>
            </a:r>
          </a:p>
          <a:p>
            <a:pPr marL="444500" indent="-444500" algn="just">
              <a:spcBef>
                <a:spcPct val="30000"/>
              </a:spcBef>
              <a:buClr>
                <a:srgbClr val="003366"/>
              </a:buClr>
              <a:buFont typeface="Times New Roman" pitchFamily="18" charset="0"/>
              <a:buChar char="◘"/>
              <a:tabLst>
                <a:tab pos="8343900" algn="l"/>
              </a:tabLst>
              <a:defRPr/>
            </a:pPr>
            <a:r>
              <a:rPr lang="ru-RU" sz="2000" b="1" dirty="0">
                <a:solidFill>
                  <a:srgbClr val="800080"/>
                </a:solidFill>
              </a:rPr>
              <a:t>Владение</a:t>
            </a:r>
            <a:r>
              <a:rPr lang="ru-RU" sz="2000" b="1" dirty="0">
                <a:solidFill>
                  <a:srgbClr val="000066"/>
                </a:solidFill>
              </a:rPr>
              <a:t> ценными бумагами, банковскими вкладами.</a:t>
            </a:r>
          </a:p>
          <a:p>
            <a:pPr marL="444500" indent="-444500" algn="just">
              <a:spcBef>
                <a:spcPct val="30000"/>
              </a:spcBef>
              <a:buClr>
                <a:srgbClr val="003366"/>
              </a:buClr>
              <a:buFont typeface="Times New Roman" pitchFamily="18" charset="0"/>
              <a:buChar char="◘"/>
              <a:tabLst>
                <a:tab pos="8343900" algn="l"/>
              </a:tabLst>
              <a:defRPr/>
            </a:pPr>
            <a:r>
              <a:rPr lang="ru-RU" sz="2000" b="1" dirty="0">
                <a:solidFill>
                  <a:srgbClr val="800080"/>
                </a:solidFill>
              </a:rPr>
              <a:t>Получение</a:t>
            </a:r>
            <a:r>
              <a:rPr lang="ru-RU" sz="2000" b="1" dirty="0">
                <a:solidFill>
                  <a:srgbClr val="000066"/>
                </a:solidFill>
              </a:rPr>
              <a:t> подарков и услуг.</a:t>
            </a:r>
          </a:p>
          <a:p>
            <a:pPr marL="444500" indent="-444500" algn="just">
              <a:spcBef>
                <a:spcPct val="30000"/>
              </a:spcBef>
              <a:buClr>
                <a:srgbClr val="003366"/>
              </a:buClr>
              <a:buFont typeface="Times New Roman" pitchFamily="18" charset="0"/>
              <a:buChar char="◘"/>
              <a:tabLst>
                <a:tab pos="8343900" algn="l"/>
              </a:tabLst>
              <a:defRPr/>
            </a:pPr>
            <a:r>
              <a:rPr lang="ru-RU" sz="2000" b="1" dirty="0">
                <a:solidFill>
                  <a:srgbClr val="800080"/>
                </a:solidFill>
              </a:rPr>
              <a:t>Имущественные</a:t>
            </a:r>
            <a:r>
              <a:rPr lang="ru-RU" sz="2000" b="1" dirty="0">
                <a:solidFill>
                  <a:srgbClr val="000066"/>
                </a:solidFill>
              </a:rPr>
              <a:t> обязательства и </a:t>
            </a:r>
            <a:r>
              <a:rPr lang="ru-RU" sz="2000" b="1" dirty="0">
                <a:solidFill>
                  <a:srgbClr val="800080"/>
                </a:solidFill>
              </a:rPr>
              <a:t>судебные</a:t>
            </a:r>
            <a:r>
              <a:rPr lang="ru-RU" sz="2000" b="1" dirty="0">
                <a:solidFill>
                  <a:srgbClr val="000066"/>
                </a:solidFill>
              </a:rPr>
              <a:t> разбирательства.</a:t>
            </a:r>
          </a:p>
          <a:p>
            <a:pPr marL="444500" indent="-444500" algn="just">
              <a:spcBef>
                <a:spcPct val="30000"/>
              </a:spcBef>
              <a:buClr>
                <a:srgbClr val="003366"/>
              </a:buClr>
              <a:buFont typeface="Times New Roman" pitchFamily="18" charset="0"/>
              <a:buChar char="◘"/>
              <a:tabLst>
                <a:tab pos="8343900" algn="l"/>
              </a:tabLst>
              <a:defRPr/>
            </a:pPr>
            <a:r>
              <a:rPr lang="ru-RU" sz="2000" b="1" dirty="0">
                <a:solidFill>
                  <a:srgbClr val="800080"/>
                </a:solidFill>
              </a:rPr>
              <a:t>Взаимодействие</a:t>
            </a:r>
            <a:r>
              <a:rPr lang="ru-RU" sz="2000" b="1" dirty="0">
                <a:solidFill>
                  <a:srgbClr val="000066"/>
                </a:solidFill>
              </a:rPr>
              <a:t> с бывшим работодателем и </a:t>
            </a:r>
            <a:r>
              <a:rPr lang="ru-RU" sz="2000" b="1" dirty="0">
                <a:solidFill>
                  <a:srgbClr val="800080"/>
                </a:solidFill>
              </a:rPr>
              <a:t>трудоустройство</a:t>
            </a:r>
            <a:r>
              <a:rPr lang="ru-RU" sz="2000" b="1" dirty="0">
                <a:solidFill>
                  <a:srgbClr val="000066"/>
                </a:solidFill>
              </a:rPr>
              <a:t> после увольнения с </a:t>
            </a:r>
            <a:r>
              <a:rPr lang="ru-RU" sz="2000" b="1" dirty="0" smtClean="0">
                <a:solidFill>
                  <a:srgbClr val="000066"/>
                </a:solidFill>
              </a:rPr>
              <a:t>работы (службы).</a:t>
            </a:r>
            <a:endParaRPr lang="ru-RU" sz="2000" b="1" dirty="0">
              <a:solidFill>
                <a:srgbClr val="000066"/>
              </a:solidFill>
            </a:endParaRPr>
          </a:p>
          <a:p>
            <a:pPr marL="444500" indent="-444500" algn="just">
              <a:spcBef>
                <a:spcPct val="30000"/>
              </a:spcBef>
              <a:buClr>
                <a:srgbClr val="003366"/>
              </a:buClr>
              <a:buFont typeface="Times New Roman" pitchFamily="18" charset="0"/>
              <a:buChar char="◘"/>
              <a:tabLst>
                <a:tab pos="8343900" algn="l"/>
              </a:tabLst>
              <a:defRPr/>
            </a:pPr>
            <a:r>
              <a:rPr lang="ru-RU" sz="2000" b="1" dirty="0">
                <a:solidFill>
                  <a:srgbClr val="800080"/>
                </a:solidFill>
              </a:rPr>
              <a:t>Явное нарушение установленных запретов</a:t>
            </a:r>
            <a:r>
              <a:rPr lang="ru-RU" sz="2000" b="1" dirty="0">
                <a:solidFill>
                  <a:srgbClr val="000066"/>
                </a:solidFill>
              </a:rPr>
              <a:t> </a:t>
            </a:r>
            <a:r>
              <a:rPr lang="ru-RU" sz="2000" i="1" dirty="0">
                <a:solidFill>
                  <a:srgbClr val="000066"/>
                </a:solidFill>
              </a:rPr>
              <a:t>(например, </a:t>
            </a:r>
            <a:r>
              <a:rPr lang="ru-RU" sz="2000" i="1" dirty="0">
                <a:solidFill>
                  <a:srgbClr val="800080"/>
                </a:solidFill>
              </a:rPr>
              <a:t>использование </a:t>
            </a:r>
            <a:r>
              <a:rPr lang="ru-RU" sz="2000" i="1" dirty="0">
                <a:solidFill>
                  <a:srgbClr val="000066"/>
                </a:solidFill>
              </a:rPr>
              <a:t>служебной информации, </a:t>
            </a:r>
            <a:r>
              <a:rPr lang="ru-RU" sz="2000" i="1" dirty="0">
                <a:solidFill>
                  <a:srgbClr val="800080"/>
                </a:solidFill>
              </a:rPr>
              <a:t>получение</a:t>
            </a:r>
            <a:r>
              <a:rPr lang="ru-RU" sz="2000" i="1" dirty="0">
                <a:solidFill>
                  <a:srgbClr val="000066"/>
                </a:solidFill>
              </a:rPr>
              <a:t> наград, почетных и специальных званий (за исключением научных) от иностранных государств и др.).</a:t>
            </a:r>
          </a:p>
        </p:txBody>
      </p:sp>
      <p:sp>
        <p:nvSpPr>
          <p:cNvPr id="29699" name="WordArt 3"/>
          <p:cNvSpPr>
            <a:spLocks noChangeArrowheads="1" noChangeShapeType="1" noTextEdit="1"/>
          </p:cNvSpPr>
          <p:nvPr/>
        </p:nvSpPr>
        <p:spPr bwMode="auto">
          <a:xfrm>
            <a:off x="646113" y="312738"/>
            <a:ext cx="8534400" cy="685800"/>
          </a:xfrm>
          <a:prstGeom prst="rect">
            <a:avLst/>
          </a:prstGeom>
        </p:spPr>
        <p:txBody>
          <a:bodyPr wrap="none" fromWordArt="1">
            <a:prstTxWarp prst="textPlain">
              <a:avLst>
                <a:gd name="adj" fmla="val 50000"/>
              </a:avLst>
            </a:prstTxWarp>
          </a:bodyPr>
          <a:lstStyle/>
          <a:p>
            <a:pPr algn="ctr"/>
            <a:r>
              <a:rPr lang="ru-RU" sz="2400" b="1" kern="10" dirty="0">
                <a:ln w="9525">
                  <a:noFill/>
                  <a:round/>
                  <a:headEnd/>
                  <a:tailEnd/>
                </a:ln>
                <a:solidFill>
                  <a:srgbClr val="003366"/>
                </a:solidFill>
                <a:effectLst>
                  <a:outerShdw dist="25400" algn="ctr" rotWithShape="0">
                    <a:srgbClr val="CCCCFF">
                      <a:alpha val="50000"/>
                    </a:srgbClr>
                  </a:outerShdw>
                </a:effectLst>
                <a:latin typeface="Times New Roman"/>
                <a:cs typeface="Times New Roman"/>
              </a:rPr>
              <a:t>КЛЮЧЕВЫЕ ОБЛАСТИ</a:t>
            </a:r>
          </a:p>
          <a:p>
            <a:pPr algn="ctr"/>
            <a:r>
              <a:rPr lang="ru-RU" sz="2400" b="1" kern="10" dirty="0">
                <a:ln w="9525">
                  <a:noFill/>
                  <a:round/>
                  <a:headEnd/>
                  <a:tailEnd/>
                </a:ln>
                <a:solidFill>
                  <a:srgbClr val="003366"/>
                </a:solidFill>
                <a:effectLst>
                  <a:outerShdw dist="25400" algn="ctr" rotWithShape="0">
                    <a:srgbClr val="CCCCFF">
                      <a:alpha val="50000"/>
                    </a:srgbClr>
                  </a:outerShdw>
                </a:effectLst>
                <a:latin typeface="Times New Roman"/>
                <a:cs typeface="Times New Roman"/>
              </a:rPr>
              <a:t>урегулирования конфликта </a:t>
            </a:r>
            <a:r>
              <a:rPr lang="ru-RU" sz="2400" b="1" kern="10" dirty="0" smtClean="0">
                <a:ln w="9525">
                  <a:noFill/>
                  <a:round/>
                  <a:headEnd/>
                  <a:tailEnd/>
                </a:ln>
                <a:solidFill>
                  <a:srgbClr val="003366"/>
                </a:solidFill>
                <a:effectLst>
                  <a:outerShdw dist="25400" algn="ctr" rotWithShape="0">
                    <a:srgbClr val="CCCCFF">
                      <a:alpha val="50000"/>
                    </a:srgbClr>
                  </a:outerShdw>
                </a:effectLst>
                <a:latin typeface="Times New Roman"/>
                <a:cs typeface="Times New Roman"/>
              </a:rPr>
              <a:t>интересов</a:t>
            </a:r>
            <a:endParaRPr lang="ru-RU" sz="2400" b="1" kern="10" dirty="0">
              <a:ln w="9525">
                <a:noFill/>
                <a:round/>
                <a:headEnd/>
                <a:tailEnd/>
              </a:ln>
              <a:solidFill>
                <a:srgbClr val="003366"/>
              </a:solidFill>
              <a:effectLst>
                <a:outerShdw dist="25400" algn="ctr" rotWithShape="0">
                  <a:srgbClr val="CCCCFF">
                    <a:alpha val="50000"/>
                  </a:srgbClr>
                </a:outerShdw>
              </a:effectLst>
              <a:latin typeface="Times New Roman"/>
              <a:cs typeface="Times New Roman"/>
            </a:endParaRPr>
          </a:p>
        </p:txBody>
      </p:sp>
      <p:sp>
        <p:nvSpPr>
          <p:cNvPr id="29700" name="WordArt 4"/>
          <p:cNvSpPr>
            <a:spLocks noChangeArrowheads="1" noChangeShapeType="1" noTextEdit="1"/>
          </p:cNvSpPr>
          <p:nvPr/>
        </p:nvSpPr>
        <p:spPr bwMode="auto">
          <a:xfrm>
            <a:off x="4164013" y="1063625"/>
            <a:ext cx="1628775" cy="295275"/>
          </a:xfrm>
          <a:prstGeom prst="rect">
            <a:avLst/>
          </a:prstGeom>
        </p:spPr>
        <p:txBody>
          <a:bodyPr wrap="none" fromWordArt="1">
            <a:prstTxWarp prst="textPlain">
              <a:avLst>
                <a:gd name="adj" fmla="val 50000"/>
              </a:avLst>
            </a:prstTxWarp>
          </a:bodyPr>
          <a:lstStyle/>
          <a:p>
            <a:pPr algn="ctr"/>
            <a:r>
              <a:rPr lang="ru-RU" sz="2000" b="1" i="1" kern="10">
                <a:ln w="9525">
                  <a:noFill/>
                  <a:round/>
                  <a:headEnd/>
                  <a:tailEnd/>
                </a:ln>
                <a:solidFill>
                  <a:srgbClr val="800080"/>
                </a:solidFill>
                <a:latin typeface="Georgia"/>
              </a:rPr>
              <a:t>(МинтрудРФ)</a:t>
            </a:r>
          </a:p>
        </p:txBody>
      </p:sp>
      <p:sp>
        <p:nvSpPr>
          <p:cNvPr id="29701" name="AutoShape 14"/>
          <p:cNvSpPr>
            <a:spLocks noChangeArrowheads="1"/>
          </p:cNvSpPr>
          <p:nvPr/>
        </p:nvSpPr>
        <p:spPr bwMode="auto">
          <a:xfrm rot="5400000">
            <a:off x="162719" y="1337469"/>
            <a:ext cx="1028700" cy="401638"/>
          </a:xfrm>
          <a:prstGeom prst="notchedRightArrow">
            <a:avLst>
              <a:gd name="adj1" fmla="val 43657"/>
              <a:gd name="adj2" fmla="val 70541"/>
            </a:avLst>
          </a:prstGeom>
          <a:gradFill rotWithShape="1">
            <a:gsLst>
              <a:gs pos="0">
                <a:srgbClr val="FEDAF6"/>
              </a:gs>
              <a:gs pos="100000">
                <a:srgbClr val="800080"/>
              </a:gs>
            </a:gsLst>
            <a:lin ang="0" scaled="1"/>
          </a:gradFill>
          <a:ln w="22225">
            <a:solidFill>
              <a:srgbClr val="003366"/>
            </a:solidFill>
            <a:miter lim="800000"/>
            <a:headEnd/>
            <a:tailEnd/>
          </a:ln>
          <a:effectLst/>
        </p:spPr>
        <p:txBody>
          <a:bodyPr rot="10800000" vert="eaVert" wrap="none" anchor="ctr"/>
          <a:lstStyle/>
          <a:p>
            <a:endParaRPr lang="ru-RU"/>
          </a:p>
        </p:txBody>
      </p:sp>
      <p:sp>
        <p:nvSpPr>
          <p:cNvPr id="29702" name="AutoShape 14"/>
          <p:cNvSpPr>
            <a:spLocks noChangeArrowheads="1"/>
          </p:cNvSpPr>
          <p:nvPr/>
        </p:nvSpPr>
        <p:spPr bwMode="auto">
          <a:xfrm rot="5400000">
            <a:off x="8709819" y="1337469"/>
            <a:ext cx="1028700" cy="401638"/>
          </a:xfrm>
          <a:prstGeom prst="notchedRightArrow">
            <a:avLst>
              <a:gd name="adj1" fmla="val 43657"/>
              <a:gd name="adj2" fmla="val 70541"/>
            </a:avLst>
          </a:prstGeom>
          <a:gradFill rotWithShape="1">
            <a:gsLst>
              <a:gs pos="0">
                <a:srgbClr val="FEDAF6"/>
              </a:gs>
              <a:gs pos="100000">
                <a:srgbClr val="800080"/>
              </a:gs>
            </a:gsLst>
            <a:lin ang="0" scaled="1"/>
          </a:gradFill>
          <a:ln w="22225">
            <a:solidFill>
              <a:srgbClr val="003366"/>
            </a:solidFill>
            <a:miter lim="800000"/>
            <a:headEnd/>
            <a:tailEnd/>
          </a:ln>
          <a:effectLst/>
        </p:spPr>
        <p:txBody>
          <a:bodyPr rot="10800000" vert="eaVert" wrap="none" anchor="ctr"/>
          <a:lstStyle/>
          <a:p>
            <a:endParaRPr lang="ru-RU"/>
          </a:p>
        </p:txBody>
      </p:sp>
    </p:spTree>
  </p:cSld>
  <p:clrMapOvr>
    <a:masterClrMapping/>
  </p:clrMapOvr>
  <p:transition spd="slow">
    <p:split orient="ver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p:cNvSpPr>
          <p:nvPr>
            <p:ph type="body" idx="4294967295"/>
          </p:nvPr>
        </p:nvSpPr>
        <p:spPr>
          <a:xfrm>
            <a:off x="328613" y="1803400"/>
            <a:ext cx="9358312" cy="4147894"/>
          </a:xfrm>
          <a:prstGeom prst="horizontalScroll">
            <a:avLst>
              <a:gd name="adj" fmla="val 4912"/>
            </a:avLst>
          </a:prstGeom>
          <a:solidFill>
            <a:srgbClr val="D9F1FF"/>
          </a:solidFill>
          <a:ln w="31750">
            <a:solidFill>
              <a:srgbClr val="800080"/>
            </a:solidFill>
            <a:round/>
          </a:ln>
        </p:spPr>
        <p:txBody>
          <a:bodyPr tIns="180000" bIns="180000">
            <a:spAutoFit/>
          </a:bodyPr>
          <a:lstStyle/>
          <a:p>
            <a:pPr marL="0" indent="0" algn="just">
              <a:spcBef>
                <a:spcPct val="100000"/>
              </a:spcBef>
              <a:buFont typeface="Wingdings 2" pitchFamily="18" charset="2"/>
              <a:buNone/>
            </a:pPr>
            <a:r>
              <a:rPr lang="ru-RU" sz="2000" b="1" dirty="0" smtClean="0">
                <a:solidFill>
                  <a:srgbClr val="003366"/>
                </a:solidFill>
                <a:latin typeface="Book Antiqua" pitchFamily="18" charset="0"/>
              </a:rPr>
              <a:t>В документе рассматриваются типовые ситуации конфликта интересов для каждой из указанных «областей регулирования»: приводится </a:t>
            </a:r>
            <a:r>
              <a:rPr lang="ru-RU" sz="2000" b="1" dirty="0" smtClean="0">
                <a:solidFill>
                  <a:srgbClr val="800080"/>
                </a:solidFill>
                <a:latin typeface="Book Antiqua" pitchFamily="18" charset="0"/>
              </a:rPr>
              <a:t>описание ТИПОВОЙ СИТУАЦИИ и РЕКОМЕНДАЦИИ, как для государственных (муниципальных) служащих и работников</a:t>
            </a:r>
            <a:r>
              <a:rPr lang="ru-RU" sz="2000" b="1" dirty="0" smtClean="0">
                <a:solidFill>
                  <a:srgbClr val="003366"/>
                </a:solidFill>
                <a:latin typeface="Book Antiqua" pitchFamily="18" charset="0"/>
              </a:rPr>
              <a:t>, так и </a:t>
            </a:r>
            <a:r>
              <a:rPr lang="ru-RU" sz="2000" b="1" dirty="0" smtClean="0">
                <a:solidFill>
                  <a:srgbClr val="800080"/>
                </a:solidFill>
                <a:latin typeface="Book Antiqua" pitchFamily="18" charset="0"/>
              </a:rPr>
              <a:t>для представителя нанимателя (работодателя)</a:t>
            </a:r>
            <a:r>
              <a:rPr lang="ru-RU" sz="2000" b="1" dirty="0" smtClean="0">
                <a:solidFill>
                  <a:srgbClr val="003366"/>
                </a:solidFill>
                <a:latin typeface="Book Antiqua" pitchFamily="18" charset="0"/>
              </a:rPr>
              <a:t> по </a:t>
            </a:r>
            <a:r>
              <a:rPr lang="ru-RU" sz="2000" b="1" dirty="0" smtClean="0">
                <a:solidFill>
                  <a:srgbClr val="800080"/>
                </a:solidFill>
                <a:latin typeface="Book Antiqua" pitchFamily="18" charset="0"/>
              </a:rPr>
              <a:t>предотвращению</a:t>
            </a:r>
            <a:r>
              <a:rPr lang="ru-RU" sz="2000" b="1" dirty="0" smtClean="0">
                <a:solidFill>
                  <a:srgbClr val="003366"/>
                </a:solidFill>
                <a:latin typeface="Book Antiqua" pitchFamily="18" charset="0"/>
              </a:rPr>
              <a:t> и </a:t>
            </a:r>
            <a:r>
              <a:rPr lang="ru-RU" sz="2000" b="1" dirty="0" smtClean="0">
                <a:solidFill>
                  <a:srgbClr val="800080"/>
                </a:solidFill>
                <a:latin typeface="Book Antiqua" pitchFamily="18" charset="0"/>
              </a:rPr>
              <a:t>урегулированию</a:t>
            </a:r>
            <a:r>
              <a:rPr lang="ru-RU" sz="2000" b="1" dirty="0" smtClean="0">
                <a:solidFill>
                  <a:srgbClr val="003366"/>
                </a:solidFill>
                <a:latin typeface="Book Antiqua" pitchFamily="18" charset="0"/>
              </a:rPr>
              <a:t> конфликта интересов.</a:t>
            </a:r>
          </a:p>
          <a:p>
            <a:pPr marL="0" indent="0" algn="just">
              <a:spcBef>
                <a:spcPct val="100000"/>
              </a:spcBef>
              <a:buFont typeface="Wingdings 2" pitchFamily="18" charset="2"/>
              <a:buNone/>
            </a:pPr>
            <a:r>
              <a:rPr lang="ru-RU" sz="2000" b="1" dirty="0" smtClean="0">
                <a:solidFill>
                  <a:srgbClr val="003366"/>
                </a:solidFill>
                <a:latin typeface="Book Antiqua" pitchFamily="18" charset="0"/>
              </a:rPr>
              <a:t>В отдельных случаях </a:t>
            </a:r>
            <a:r>
              <a:rPr lang="ru-RU" sz="2000" b="1" dirty="0" smtClean="0">
                <a:solidFill>
                  <a:srgbClr val="800080"/>
                </a:solidFill>
                <a:latin typeface="Book Antiqua" pitchFamily="18" charset="0"/>
              </a:rPr>
              <a:t>приводится КОММЕНТАРИЙ</a:t>
            </a:r>
            <a:r>
              <a:rPr lang="ru-RU" sz="2000" b="1" dirty="0" smtClean="0">
                <a:solidFill>
                  <a:srgbClr val="003366"/>
                </a:solidFill>
                <a:latin typeface="Book Antiqua" pitchFamily="18" charset="0"/>
              </a:rPr>
              <a:t>, поясняющий </a:t>
            </a:r>
            <a:r>
              <a:rPr lang="ru-RU" sz="2000" b="1" dirty="0" smtClean="0">
                <a:solidFill>
                  <a:srgbClr val="800080"/>
                </a:solidFill>
                <a:latin typeface="Book Antiqua" pitchFamily="18" charset="0"/>
              </a:rPr>
              <a:t>почему</a:t>
            </a:r>
            <a:r>
              <a:rPr lang="ru-RU" sz="2000" b="1" dirty="0" smtClean="0">
                <a:solidFill>
                  <a:srgbClr val="003366"/>
                </a:solidFill>
                <a:latin typeface="Book Antiqua" pitchFamily="18" charset="0"/>
              </a:rPr>
              <a:t> та или иная ситуация является конфликтом интересов, </a:t>
            </a:r>
            <a:r>
              <a:rPr lang="ru-RU" sz="2000" b="1" dirty="0" smtClean="0">
                <a:solidFill>
                  <a:srgbClr val="800080"/>
                </a:solidFill>
                <a:latin typeface="Book Antiqua" pitchFamily="18" charset="0"/>
              </a:rPr>
              <a:t>содержащий</a:t>
            </a:r>
            <a:r>
              <a:rPr lang="ru-RU" sz="2000" b="1" dirty="0" smtClean="0">
                <a:solidFill>
                  <a:srgbClr val="003366"/>
                </a:solidFill>
                <a:latin typeface="Book Antiqua" pitchFamily="18" charset="0"/>
              </a:rPr>
              <a:t> конкретные примеры типовой ситуации или другую полезную информацию.</a:t>
            </a:r>
          </a:p>
        </p:txBody>
      </p:sp>
      <p:sp>
        <p:nvSpPr>
          <p:cNvPr id="30723" name="Rectangle 2"/>
          <p:cNvSpPr>
            <a:spLocks noGrp="1"/>
          </p:cNvSpPr>
          <p:nvPr>
            <p:ph type="title" idx="4294967295"/>
          </p:nvPr>
        </p:nvSpPr>
        <p:spPr bwMode="auto">
          <a:xfrm>
            <a:off x="2806700" y="746125"/>
            <a:ext cx="6489700" cy="1381125"/>
          </a:xfrm>
          <a:prstGeom prst="accentBorderCallout2">
            <a:avLst>
              <a:gd name="adj1" fmla="val 8278"/>
              <a:gd name="adj2" fmla="val -1176"/>
              <a:gd name="adj3" fmla="val 8278"/>
              <a:gd name="adj4" fmla="val -6750"/>
              <a:gd name="adj5" fmla="val 102528"/>
              <a:gd name="adj6" fmla="val -26861"/>
            </a:avLst>
          </a:prstGeom>
          <a:solidFill>
            <a:srgbClr val="FFFFCC"/>
          </a:solidFill>
          <a:ln>
            <a:solidFill>
              <a:srgbClr val="003366"/>
            </a:solidFill>
            <a:miter lim="800000"/>
            <a:headEnd/>
            <a:tailEnd/>
          </a:ln>
        </p:spPr>
        <p:txBody>
          <a:bodyPr wrap="square" lIns="0" tIns="0" rIns="0" bIns="0" numCol="1" anchorCtr="0" compatLnSpc="1">
            <a:prstTxWarp prst="textNoShape">
              <a:avLst/>
            </a:prstTxWarp>
            <a:spAutoFit/>
          </a:bodyPr>
          <a:lstStyle/>
          <a:p>
            <a:pPr algn="ctr"/>
            <a:r>
              <a:rPr lang="ru-RU" sz="1500" b="1" cap="none" smtClean="0">
                <a:solidFill>
                  <a:srgbClr val="800080"/>
                </a:solidFill>
                <a:effectLst/>
                <a:latin typeface="Book Antiqua" pitchFamily="18" charset="0"/>
              </a:rPr>
              <a:t>МИНИСТЕРСТВО ТРУДА И СОЦИАЛЬНОЙ ЗАЩИТЫ </a:t>
            </a:r>
            <a:br>
              <a:rPr lang="ru-RU" sz="1500" b="1" cap="none" smtClean="0">
                <a:solidFill>
                  <a:srgbClr val="800080"/>
                </a:solidFill>
                <a:effectLst/>
                <a:latin typeface="Book Antiqua" pitchFamily="18" charset="0"/>
              </a:rPr>
            </a:br>
            <a:r>
              <a:rPr lang="ru-RU" sz="1500" b="1" cap="none" smtClean="0">
                <a:solidFill>
                  <a:srgbClr val="800080"/>
                </a:solidFill>
                <a:effectLst/>
                <a:latin typeface="Book Antiqua" pitchFamily="18" charset="0"/>
              </a:rPr>
              <a:t>РОССИЙСКОЙ ФЕДЕРАЦИИ</a:t>
            </a:r>
            <a:br>
              <a:rPr lang="ru-RU" sz="1500" b="1" cap="none" smtClean="0">
                <a:solidFill>
                  <a:srgbClr val="800080"/>
                </a:solidFill>
                <a:effectLst/>
                <a:latin typeface="Book Antiqua" pitchFamily="18" charset="0"/>
              </a:rPr>
            </a:br>
            <a:r>
              <a:rPr lang="ru-RU" sz="1500" b="1" cap="none" smtClean="0">
                <a:solidFill>
                  <a:srgbClr val="003366"/>
                </a:solidFill>
                <a:effectLst/>
                <a:latin typeface="Book Antiqua" pitchFamily="18" charset="0"/>
              </a:rPr>
              <a:t>Информация от  </a:t>
            </a:r>
            <a:r>
              <a:rPr lang="ru-RU" sz="1500" i="1" cap="none" smtClean="0">
                <a:solidFill>
                  <a:srgbClr val="003366"/>
                </a:solidFill>
                <a:effectLst/>
                <a:latin typeface="Book Antiqua" pitchFamily="18" charset="0"/>
              </a:rPr>
              <a:t>19 октября 2012 г.</a:t>
            </a:r>
            <a:r>
              <a:rPr lang="ru-RU" sz="1500" b="1" cap="none" smtClean="0">
                <a:solidFill>
                  <a:srgbClr val="003366"/>
                </a:solidFill>
                <a:effectLst/>
                <a:latin typeface="Book Antiqua" pitchFamily="18" charset="0"/>
              </a:rPr>
              <a:t> </a:t>
            </a:r>
            <a:br>
              <a:rPr lang="ru-RU" sz="1500" b="1" cap="none" smtClean="0">
                <a:solidFill>
                  <a:srgbClr val="003366"/>
                </a:solidFill>
                <a:effectLst/>
                <a:latin typeface="Book Antiqua" pitchFamily="18" charset="0"/>
              </a:rPr>
            </a:br>
            <a:r>
              <a:rPr lang="ru-RU" sz="1500" b="1" cap="none" smtClean="0">
                <a:solidFill>
                  <a:srgbClr val="003366"/>
                </a:solidFill>
                <a:effectLst/>
                <a:latin typeface="Book Antiqua" pitchFamily="18" charset="0"/>
              </a:rPr>
              <a:t>«ОБЗОР ТИПОВЫХ СИТУАЦИЙ КОНФЛИКТА ИНТЕРЕСОВ НА ГОСУДАРСТВЕННОЙ СЛУЖБЕ РОССИЙСКОЙ ФЕДЕРАЦИИ И ПОРЯДКА ИХ УРЕГУЛИРОВАНИЯ»</a:t>
            </a:r>
          </a:p>
        </p:txBody>
      </p:sp>
    </p:spTree>
  </p:cSld>
  <p:clrMapOvr>
    <a:masterClrMapping/>
  </p:clrMapOvr>
  <p:transition spd="slow">
    <p:cover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p:cNvSpPr>
          <p:nvPr>
            <p:ph type="body" idx="4294967295"/>
          </p:nvPr>
        </p:nvSpPr>
        <p:spPr>
          <a:xfrm>
            <a:off x="301625" y="1528763"/>
            <a:ext cx="9399588" cy="5509969"/>
          </a:xfrm>
          <a:prstGeom prst="horizontalScroll">
            <a:avLst>
              <a:gd name="adj" fmla="val 4912"/>
            </a:avLst>
          </a:prstGeom>
          <a:solidFill>
            <a:srgbClr val="D9F1FF"/>
          </a:solidFill>
          <a:ln w="31750">
            <a:solidFill>
              <a:srgbClr val="800080"/>
            </a:solidFill>
            <a:round/>
          </a:ln>
        </p:spPr>
        <p:txBody>
          <a:bodyPr tIns="180000" bIns="180000">
            <a:spAutoFit/>
          </a:bodyPr>
          <a:lstStyle/>
          <a:p>
            <a:pPr marL="0" indent="0" algn="just" eaLnBrk="1" hangingPunct="1">
              <a:spcBef>
                <a:spcPct val="100000"/>
              </a:spcBef>
              <a:buFont typeface="Wingdings 2" pitchFamily="18" charset="2"/>
              <a:buNone/>
            </a:pPr>
            <a:r>
              <a:rPr lang="ru-RU" sz="2000" b="1" dirty="0" smtClean="0">
                <a:solidFill>
                  <a:srgbClr val="800080"/>
                </a:solidFill>
                <a:latin typeface="Book Antiqua" pitchFamily="18" charset="0"/>
              </a:rPr>
              <a:t>Комиссии</a:t>
            </a:r>
            <a:r>
              <a:rPr lang="ru-RU" sz="2000" b="1" dirty="0" smtClean="0">
                <a:solidFill>
                  <a:srgbClr val="003366"/>
                </a:solidFill>
                <a:latin typeface="Book Antiqua" pitchFamily="18" charset="0"/>
              </a:rPr>
              <a:t> по соблюдению требований к служебному поведению и урегулированию конфликта интересов, выполняя свои функции на основании действующего законодательства, </a:t>
            </a:r>
            <a:r>
              <a:rPr lang="ru-RU" sz="2000" b="1" dirty="0" smtClean="0">
                <a:solidFill>
                  <a:srgbClr val="800080"/>
                </a:solidFill>
                <a:latin typeface="Book Antiqua" pitchFamily="18" charset="0"/>
              </a:rPr>
              <a:t>призваны быть ПРАВОВЫМ «ИНСТРУМЕНТОМ» в системе государственной (муниципальной) службы, способствующим соблюдению служащими требований</a:t>
            </a:r>
            <a:r>
              <a:rPr lang="ru-RU" sz="2000" b="1" dirty="0" smtClean="0">
                <a:solidFill>
                  <a:srgbClr val="003366"/>
                </a:solidFill>
                <a:latin typeface="Book Antiqua" pitchFamily="18" charset="0"/>
              </a:rPr>
              <a:t> к служебному поведению, ограничений и запретов, накладываемых на их служебную деятельность.</a:t>
            </a:r>
          </a:p>
          <a:p>
            <a:pPr marL="0" indent="0" algn="just" eaLnBrk="1" hangingPunct="1">
              <a:spcBef>
                <a:spcPct val="100000"/>
              </a:spcBef>
              <a:buNone/>
            </a:pPr>
            <a:r>
              <a:rPr lang="ru-RU" sz="2000" b="1" dirty="0" smtClean="0">
                <a:solidFill>
                  <a:srgbClr val="800080"/>
                </a:solidFill>
                <a:latin typeface="Book Antiqua" pitchFamily="18" charset="0"/>
              </a:rPr>
              <a:t>Постановление </a:t>
            </a:r>
            <a:r>
              <a:rPr lang="ru-RU" sz="2000" b="1" dirty="0">
                <a:solidFill>
                  <a:srgbClr val="800080"/>
                </a:solidFill>
                <a:latin typeface="Book Antiqua" pitchFamily="18" charset="0"/>
              </a:rPr>
              <a:t>Правления ПФР от 11.06.2013 №136п «О Комиссии Пенсионного фонда Российской Федерации по соблюдению требований к служебному поведению и урегулированию конфликта интересов</a:t>
            </a:r>
            <a:r>
              <a:rPr lang="ru-RU" sz="2000" b="1" dirty="0" smtClean="0">
                <a:solidFill>
                  <a:srgbClr val="800080"/>
                </a:solidFill>
                <a:latin typeface="Book Antiqua" pitchFamily="18" charset="0"/>
              </a:rPr>
              <a:t>»; Постановление </a:t>
            </a:r>
            <a:r>
              <a:rPr lang="ru-RU" sz="2000" b="1" dirty="0">
                <a:solidFill>
                  <a:srgbClr val="800080"/>
                </a:solidFill>
                <a:latin typeface="Book Antiqua" pitchFamily="18" charset="0"/>
              </a:rPr>
              <a:t>Правления ПФР от 11.06.2013 №137п «О Комиссиях территориальных органов Пенсионного фонда Российской Федерации по соблюдению требований к служебному поведению и урегулированию конфликта интересов</a:t>
            </a:r>
            <a:r>
              <a:rPr lang="ru-RU" sz="2000" b="1" dirty="0" smtClean="0">
                <a:solidFill>
                  <a:srgbClr val="800080"/>
                </a:solidFill>
                <a:latin typeface="Book Antiqua" pitchFamily="18" charset="0"/>
              </a:rPr>
              <a:t>»</a:t>
            </a:r>
            <a:endParaRPr lang="ru-RU" sz="2000" b="1" dirty="0" smtClean="0">
              <a:solidFill>
                <a:srgbClr val="003366"/>
              </a:solidFill>
              <a:latin typeface="Book Antiqua" pitchFamily="18" charset="0"/>
            </a:endParaRPr>
          </a:p>
        </p:txBody>
      </p:sp>
      <p:sp>
        <p:nvSpPr>
          <p:cNvPr id="31747" name="Rectangle 2"/>
          <p:cNvSpPr>
            <a:spLocks noGrp="1"/>
          </p:cNvSpPr>
          <p:nvPr>
            <p:ph type="title" idx="4294967295"/>
          </p:nvPr>
        </p:nvSpPr>
        <p:spPr>
          <a:xfrm>
            <a:off x="2806700" y="625475"/>
            <a:ext cx="6489700" cy="1216025"/>
          </a:xfrm>
          <a:prstGeom prst="accentBorderCallout2">
            <a:avLst>
              <a:gd name="adj1" fmla="val 12370"/>
              <a:gd name="adj2" fmla="val -1176"/>
              <a:gd name="adj3" fmla="val 12370"/>
              <a:gd name="adj4" fmla="val -6750"/>
              <a:gd name="adj5" fmla="val 106699"/>
              <a:gd name="adj6" fmla="val -26861"/>
            </a:avLst>
          </a:prstGeom>
          <a:solidFill>
            <a:srgbClr val="FFFFCC"/>
          </a:solidFill>
          <a:ln>
            <a:solidFill>
              <a:srgbClr val="003366"/>
            </a:solidFill>
          </a:ln>
        </p:spPr>
        <p:txBody>
          <a:bodyPr lIns="0" tIns="54000" rIns="0" bIns="54000">
            <a:spAutoFit/>
          </a:bodyPr>
          <a:lstStyle/>
          <a:p>
            <a:pPr algn="ctr" eaLnBrk="1" hangingPunct="1"/>
            <a:r>
              <a:rPr lang="ru-RU" sz="1800" b="1" i="1" smtClean="0">
                <a:solidFill>
                  <a:srgbClr val="800080"/>
                </a:solidFill>
                <a:latin typeface="Book Antiqua" pitchFamily="18" charset="0"/>
              </a:rPr>
              <a:t>«О комиссиях по соблюдению требований </a:t>
            </a:r>
            <a:br>
              <a:rPr lang="ru-RU" sz="1800" b="1" i="1" smtClean="0">
                <a:solidFill>
                  <a:srgbClr val="800080"/>
                </a:solidFill>
                <a:latin typeface="Book Antiqua" pitchFamily="18" charset="0"/>
              </a:rPr>
            </a:br>
            <a:r>
              <a:rPr lang="ru-RU" sz="1800" b="1" i="1" smtClean="0">
                <a:solidFill>
                  <a:srgbClr val="800080"/>
                </a:solidFill>
                <a:latin typeface="Book Antiqua" pitchFamily="18" charset="0"/>
              </a:rPr>
              <a:t>к служебному поведению федеральных государственных служащих  и урегулированию конфликта интересов». </a:t>
            </a:r>
            <a:r>
              <a:rPr lang="ru-RU" sz="1800" b="1" i="1" smtClean="0">
                <a:solidFill>
                  <a:srgbClr val="003366"/>
                </a:solidFill>
                <a:latin typeface="Book Antiqua" pitchFamily="18" charset="0"/>
              </a:rPr>
              <a:t/>
            </a:r>
            <a:br>
              <a:rPr lang="ru-RU" sz="1800" b="1" i="1" smtClean="0">
                <a:solidFill>
                  <a:srgbClr val="003366"/>
                </a:solidFill>
                <a:latin typeface="Book Antiqua" pitchFamily="18" charset="0"/>
              </a:rPr>
            </a:br>
            <a:r>
              <a:rPr lang="ru-RU" sz="1800" i="1" smtClean="0">
                <a:solidFill>
                  <a:srgbClr val="003366"/>
                </a:solidFill>
                <a:latin typeface="Book Antiqua" pitchFamily="18" charset="0"/>
              </a:rPr>
              <a:t>Указ Президента РФ от 01 июля 2010г. № 821 </a:t>
            </a:r>
          </a:p>
        </p:txBody>
      </p:sp>
    </p:spTree>
  </p:cSld>
  <p:clrMapOvr>
    <a:masterClrMapping/>
  </p:clrMapOvr>
  <p:transition spd="slow">
    <p:cover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p:cNvSpPr>
          <p:nvPr>
            <p:ph type="title" idx="4294967295"/>
          </p:nvPr>
        </p:nvSpPr>
        <p:spPr>
          <a:xfrm>
            <a:off x="0" y="195263"/>
            <a:ext cx="9906000" cy="1098550"/>
          </a:xfrm>
        </p:spPr>
        <p:txBody>
          <a:bodyPr lIns="0" tIns="0" rIns="0" bIns="0">
            <a:spAutoFit/>
          </a:bodyPr>
          <a:lstStyle/>
          <a:p>
            <a:pPr algn="ctr" eaLnBrk="1" hangingPunct="1"/>
            <a:r>
              <a:rPr lang="ru-RU" sz="1800" b="1" dirty="0" smtClean="0">
                <a:solidFill>
                  <a:srgbClr val="800080"/>
                </a:solidFill>
                <a:latin typeface="Times New Roman" pitchFamily="18" charset="0"/>
              </a:rPr>
              <a:t>СИСТЕМА МЕР</a:t>
            </a:r>
            <a:br>
              <a:rPr lang="ru-RU" sz="1800" b="1" dirty="0" smtClean="0">
                <a:solidFill>
                  <a:srgbClr val="800080"/>
                </a:solidFill>
                <a:latin typeface="Times New Roman" pitchFamily="18" charset="0"/>
              </a:rPr>
            </a:br>
            <a:r>
              <a:rPr lang="ru-RU" sz="1800" b="1" dirty="0" smtClean="0">
                <a:solidFill>
                  <a:srgbClr val="800080"/>
                </a:solidFill>
                <a:latin typeface="Times New Roman" pitchFamily="18" charset="0"/>
              </a:rPr>
              <a:t>ПО ОБЕСПЕЧЕНИЮ СОБЛЮДЕНИЯ РАБОТНИКАМИ (СЛУЖАЩИМИ) </a:t>
            </a:r>
            <a:br>
              <a:rPr lang="ru-RU" sz="1800" b="1" dirty="0" smtClean="0">
                <a:solidFill>
                  <a:srgbClr val="800080"/>
                </a:solidFill>
                <a:latin typeface="Times New Roman" pitchFamily="18" charset="0"/>
              </a:rPr>
            </a:br>
            <a:r>
              <a:rPr lang="ru-RU" sz="1800" b="1" dirty="0" smtClean="0">
                <a:solidFill>
                  <a:srgbClr val="003366"/>
                </a:solidFill>
                <a:latin typeface="Times New Roman" pitchFamily="18" charset="0"/>
              </a:rPr>
              <a:t>ограничений, запретов, требований к служебному поведению, </a:t>
            </a:r>
            <a:br>
              <a:rPr lang="ru-RU" sz="1800" b="1" dirty="0" smtClean="0">
                <a:solidFill>
                  <a:srgbClr val="003366"/>
                </a:solidFill>
                <a:latin typeface="Times New Roman" pitchFamily="18" charset="0"/>
              </a:rPr>
            </a:br>
            <a:r>
              <a:rPr lang="ru-RU" sz="1800" b="1" dirty="0" smtClean="0">
                <a:solidFill>
                  <a:srgbClr val="003366"/>
                </a:solidFill>
                <a:latin typeface="Times New Roman" pitchFamily="18" charset="0"/>
              </a:rPr>
              <a:t>общих принципов служебного поведения</a:t>
            </a:r>
          </a:p>
        </p:txBody>
      </p:sp>
      <p:sp>
        <p:nvSpPr>
          <p:cNvPr id="32771" name="Rectangle 3"/>
          <p:cNvSpPr>
            <a:spLocks noGrp="1"/>
          </p:cNvSpPr>
          <p:nvPr>
            <p:ph type="body" idx="4294967295"/>
          </p:nvPr>
        </p:nvSpPr>
        <p:spPr>
          <a:xfrm>
            <a:off x="254000" y="1449388"/>
            <a:ext cx="9458325" cy="5218779"/>
          </a:xfrm>
          <a:prstGeom prst="foldedCorner">
            <a:avLst>
              <a:gd name="adj" fmla="val 12500"/>
            </a:avLst>
          </a:prstGeom>
          <a:solidFill>
            <a:srgbClr val="FDFECE"/>
          </a:solidFill>
          <a:ln w="31750">
            <a:solidFill>
              <a:srgbClr val="800080"/>
            </a:solidFill>
            <a:round/>
          </a:ln>
        </p:spPr>
        <p:txBody>
          <a:bodyPr tIns="108000" bIns="0">
            <a:spAutoFit/>
          </a:bodyPr>
          <a:lstStyle/>
          <a:p>
            <a:pPr marL="0" indent="0" algn="just" eaLnBrk="1" hangingPunct="1">
              <a:spcBef>
                <a:spcPct val="30000"/>
              </a:spcBef>
              <a:buFontTx/>
              <a:buNone/>
              <a:tabLst>
                <a:tab pos="444500" algn="l"/>
              </a:tabLst>
            </a:pPr>
            <a:r>
              <a:rPr lang="ru-RU" sz="1800" b="1" dirty="0" smtClean="0">
                <a:solidFill>
                  <a:srgbClr val="800080"/>
                </a:solidFill>
                <a:latin typeface="Georgia" pitchFamily="18" charset="0"/>
              </a:rPr>
              <a:t>1.</a:t>
            </a:r>
            <a:r>
              <a:rPr lang="ru-RU" sz="1800" b="1" dirty="0" smtClean="0">
                <a:solidFill>
                  <a:srgbClr val="19056F"/>
                </a:solidFill>
                <a:latin typeface="Times New Roman" pitchFamily="18" charset="0"/>
              </a:rPr>
              <a:t> </a:t>
            </a:r>
            <a:r>
              <a:rPr lang="ru-RU" sz="1800" b="1" dirty="0" smtClean="0">
                <a:solidFill>
                  <a:srgbClr val="800080"/>
                </a:solidFill>
                <a:latin typeface="Times New Roman" pitchFamily="18" charset="0"/>
              </a:rPr>
              <a:t>Обеспечение</a:t>
            </a:r>
            <a:r>
              <a:rPr lang="ru-RU" sz="1800" b="1" dirty="0" smtClean="0">
                <a:solidFill>
                  <a:srgbClr val="19056F"/>
                </a:solidFill>
                <a:latin typeface="Times New Roman" pitchFamily="18" charset="0"/>
              </a:rPr>
              <a:t> </a:t>
            </a:r>
            <a:r>
              <a:rPr lang="ru-RU" sz="1800" b="1" dirty="0" smtClean="0">
                <a:solidFill>
                  <a:srgbClr val="003366"/>
                </a:solidFill>
                <a:latin typeface="Times New Roman" pitchFamily="18" charset="0"/>
              </a:rPr>
              <a:t>доведения до сведения работников (служащих) и лиц, претендующих на замещение должностей :</a:t>
            </a:r>
          </a:p>
          <a:p>
            <a:pPr marL="444500" lvl="1" indent="-265113" algn="just" eaLnBrk="1" hangingPunct="1">
              <a:spcBef>
                <a:spcPct val="30000"/>
              </a:spcBef>
              <a:buClr>
                <a:srgbClr val="003366"/>
              </a:buClr>
              <a:buSzTx/>
              <a:buFont typeface="Wingdings" pitchFamily="2" charset="2"/>
              <a:buChar char="ü"/>
              <a:tabLst>
                <a:tab pos="444500" algn="l"/>
              </a:tabLst>
            </a:pPr>
            <a:r>
              <a:rPr lang="ru-RU" sz="1800" b="1" dirty="0" smtClean="0">
                <a:solidFill>
                  <a:srgbClr val="800080"/>
                </a:solidFill>
                <a:latin typeface="Times New Roman" pitchFamily="18" charset="0"/>
              </a:rPr>
              <a:t>ограничений, запретов, обязанностей</a:t>
            </a:r>
            <a:r>
              <a:rPr lang="ru-RU" sz="1800" b="1" dirty="0" smtClean="0">
                <a:solidFill>
                  <a:srgbClr val="003366"/>
                </a:solidFill>
                <a:latin typeface="Times New Roman" pitchFamily="18" charset="0"/>
              </a:rPr>
              <a:t>, обусловленных спецификой публичной деятельности;</a:t>
            </a:r>
          </a:p>
          <a:p>
            <a:pPr marL="444500" lvl="1" indent="-265113" algn="just" eaLnBrk="1" hangingPunct="1">
              <a:spcBef>
                <a:spcPct val="30000"/>
              </a:spcBef>
              <a:buClr>
                <a:srgbClr val="003366"/>
              </a:buClr>
              <a:buSzTx/>
              <a:buFont typeface="Wingdings" pitchFamily="2" charset="2"/>
              <a:buChar char="ü"/>
              <a:tabLst>
                <a:tab pos="444500" algn="l"/>
              </a:tabLst>
            </a:pPr>
            <a:r>
              <a:rPr lang="ru-RU" sz="1800" b="1" dirty="0" smtClean="0">
                <a:solidFill>
                  <a:srgbClr val="800080"/>
                </a:solidFill>
                <a:latin typeface="Times New Roman" pitchFamily="18" charset="0"/>
              </a:rPr>
              <a:t>требований к служебному поведению</a:t>
            </a:r>
            <a:r>
              <a:rPr lang="ru-RU" sz="1800" b="1" dirty="0" smtClean="0">
                <a:solidFill>
                  <a:srgbClr val="003366"/>
                </a:solidFill>
                <a:latin typeface="Times New Roman" pitchFamily="18" charset="0"/>
              </a:rPr>
              <a:t>, предусмотренных законодательством Российской Федерации и локальными правовыми актами, общих принципов служебного поведения;</a:t>
            </a:r>
          </a:p>
          <a:p>
            <a:pPr marL="444500" lvl="1" indent="-265113" algn="just" eaLnBrk="1" hangingPunct="1">
              <a:spcBef>
                <a:spcPct val="30000"/>
              </a:spcBef>
              <a:buClr>
                <a:srgbClr val="003366"/>
              </a:buClr>
              <a:buSzTx/>
              <a:buFont typeface="Wingdings" pitchFamily="2" charset="2"/>
              <a:buChar char="ü"/>
              <a:tabLst>
                <a:tab pos="444500" algn="l"/>
              </a:tabLst>
            </a:pPr>
            <a:r>
              <a:rPr lang="ru-RU" sz="1800" b="1" dirty="0" smtClean="0">
                <a:solidFill>
                  <a:srgbClr val="800080"/>
                </a:solidFill>
                <a:latin typeface="Times New Roman" pitchFamily="18" charset="0"/>
              </a:rPr>
              <a:t>порядка предоставления сведений</a:t>
            </a:r>
            <a:r>
              <a:rPr lang="ru-RU" sz="1800" b="1" dirty="0" smtClean="0">
                <a:solidFill>
                  <a:srgbClr val="003366"/>
                </a:solidFill>
                <a:latin typeface="Times New Roman" pitchFamily="18" charset="0"/>
              </a:rPr>
              <a:t> о доходах, расходах, об имуществе и обязательствах имущественного характера гражданами, претендующими на замещение должностей и работниками (служащими);</a:t>
            </a:r>
          </a:p>
          <a:p>
            <a:pPr marL="444500" lvl="1" indent="-265113" algn="just" eaLnBrk="1" hangingPunct="1">
              <a:spcBef>
                <a:spcPct val="30000"/>
              </a:spcBef>
              <a:buClr>
                <a:srgbClr val="003366"/>
              </a:buClr>
              <a:buSzTx/>
              <a:buFont typeface="Wingdings" pitchFamily="2" charset="2"/>
              <a:buChar char="ü"/>
              <a:tabLst>
                <a:tab pos="444500" algn="l"/>
              </a:tabLst>
            </a:pPr>
            <a:r>
              <a:rPr lang="ru-RU" sz="1800" b="1" dirty="0" smtClean="0">
                <a:solidFill>
                  <a:srgbClr val="003366"/>
                </a:solidFill>
                <a:latin typeface="Times New Roman" pitchFamily="18" charset="0"/>
              </a:rPr>
              <a:t>порядка </a:t>
            </a:r>
            <a:r>
              <a:rPr lang="ru-RU" sz="1800" b="1" dirty="0" smtClean="0">
                <a:solidFill>
                  <a:srgbClr val="800080"/>
                </a:solidFill>
                <a:latin typeface="Times New Roman" pitchFamily="18" charset="0"/>
              </a:rPr>
              <a:t>уведомления представителя нанимателя </a:t>
            </a:r>
            <a:r>
              <a:rPr lang="ru-RU" sz="1800" i="1" dirty="0" smtClean="0">
                <a:solidFill>
                  <a:srgbClr val="800080"/>
                </a:solidFill>
                <a:latin typeface="Times New Roman" pitchFamily="18" charset="0"/>
              </a:rPr>
              <a:t>(работодателя)</a:t>
            </a:r>
            <a:r>
              <a:rPr lang="ru-RU" sz="1800" b="1" dirty="0" smtClean="0">
                <a:solidFill>
                  <a:srgbClr val="800080"/>
                </a:solidFill>
                <a:latin typeface="Times New Roman" pitchFamily="18" charset="0"/>
              </a:rPr>
              <a:t> о фактах обращения в целях склонения работника (служащего) к совершению коррупционных правонарушений</a:t>
            </a:r>
            <a:r>
              <a:rPr lang="ru-RU" sz="1800" b="1" dirty="0" smtClean="0">
                <a:solidFill>
                  <a:srgbClr val="003366"/>
                </a:solidFill>
                <a:latin typeface="Times New Roman" pitchFamily="18" charset="0"/>
              </a:rPr>
              <a:t>, перечня сведений, содержащихся в уведомлениях, организация проверки этих сведений и порядка регистрации уведомлений.</a:t>
            </a:r>
          </a:p>
        </p:txBody>
      </p:sp>
    </p:spTree>
  </p:cSld>
  <p:clrMapOvr>
    <a:masterClrMapping/>
  </p:clrMapOvr>
  <p:transition spd="slow">
    <p:cover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p:cNvSpPr>
          <p:nvPr/>
        </p:nvSpPr>
        <p:spPr bwMode="auto">
          <a:xfrm>
            <a:off x="0" y="195263"/>
            <a:ext cx="9906000" cy="1098550"/>
          </a:xfrm>
          <a:prstGeom prst="rect">
            <a:avLst/>
          </a:prstGeom>
          <a:noFill/>
          <a:ln w="9525">
            <a:noFill/>
            <a:miter lim="800000"/>
            <a:headEnd/>
            <a:tailEnd/>
          </a:ln>
        </p:spPr>
        <p:txBody>
          <a:bodyPr lIns="0" tIns="0" rIns="0" bIns="0" anchor="ctr">
            <a:spAutoFit/>
          </a:bodyPr>
          <a:lstStyle/>
          <a:p>
            <a:pPr algn="ctr" eaLnBrk="0" hangingPunct="0">
              <a:spcBef>
                <a:spcPct val="0"/>
              </a:spcBef>
            </a:pPr>
            <a:r>
              <a:rPr lang="ru-RU" sz="1800" b="1" dirty="0">
                <a:solidFill>
                  <a:srgbClr val="800080"/>
                </a:solidFill>
              </a:rPr>
              <a:t>СИСТЕМА МЕР</a:t>
            </a:r>
            <a:br>
              <a:rPr lang="ru-RU" sz="1800" b="1" dirty="0">
                <a:solidFill>
                  <a:srgbClr val="800080"/>
                </a:solidFill>
              </a:rPr>
            </a:br>
            <a:r>
              <a:rPr lang="ru-RU" sz="1800" b="1" dirty="0">
                <a:solidFill>
                  <a:srgbClr val="800080"/>
                </a:solidFill>
              </a:rPr>
              <a:t>ПО ОБЕСПЕЧЕНИЮ </a:t>
            </a:r>
            <a:r>
              <a:rPr lang="ru-RU" sz="1800" b="1" dirty="0" smtClean="0">
                <a:solidFill>
                  <a:srgbClr val="800080"/>
                </a:solidFill>
              </a:rPr>
              <a:t>СОБЛЮДЕНИЯ РАБОТНИКАМИ (СЛУЖАЩИМИ) </a:t>
            </a:r>
            <a:r>
              <a:rPr lang="ru-RU" sz="1800" b="1" dirty="0">
                <a:solidFill>
                  <a:srgbClr val="800080"/>
                </a:solidFill>
              </a:rPr>
              <a:t/>
            </a:r>
            <a:br>
              <a:rPr lang="ru-RU" sz="1800" b="1" dirty="0">
                <a:solidFill>
                  <a:srgbClr val="800080"/>
                </a:solidFill>
              </a:rPr>
            </a:br>
            <a:r>
              <a:rPr lang="ru-RU" sz="1800" b="1" dirty="0">
                <a:solidFill>
                  <a:srgbClr val="003366"/>
                </a:solidFill>
              </a:rPr>
              <a:t>ограничений, запретов, требований к служебному поведению, </a:t>
            </a:r>
            <a:br>
              <a:rPr lang="ru-RU" sz="1800" b="1" dirty="0">
                <a:solidFill>
                  <a:srgbClr val="003366"/>
                </a:solidFill>
              </a:rPr>
            </a:br>
            <a:r>
              <a:rPr lang="ru-RU" sz="1800" b="1" dirty="0">
                <a:solidFill>
                  <a:srgbClr val="003366"/>
                </a:solidFill>
              </a:rPr>
              <a:t>общих принципов служебного поведения</a:t>
            </a:r>
          </a:p>
        </p:txBody>
      </p:sp>
      <p:sp>
        <p:nvSpPr>
          <p:cNvPr id="33795" name="Rectangle 3"/>
          <p:cNvSpPr>
            <a:spLocks/>
          </p:cNvSpPr>
          <p:nvPr/>
        </p:nvSpPr>
        <p:spPr bwMode="auto">
          <a:xfrm>
            <a:off x="254000" y="1449388"/>
            <a:ext cx="9458325" cy="4638694"/>
          </a:xfrm>
          <a:prstGeom prst="foldedCorner">
            <a:avLst>
              <a:gd name="adj" fmla="val 12500"/>
            </a:avLst>
          </a:prstGeom>
          <a:solidFill>
            <a:srgbClr val="FDFECE"/>
          </a:solidFill>
          <a:ln w="31750">
            <a:solidFill>
              <a:srgbClr val="800080"/>
            </a:solidFill>
            <a:round/>
            <a:headEnd/>
            <a:tailEnd/>
          </a:ln>
        </p:spPr>
        <p:txBody>
          <a:bodyPr tIns="108000" bIns="0">
            <a:spAutoFit/>
          </a:bodyPr>
          <a:lstStyle/>
          <a:p>
            <a:pPr marL="266700" indent="-266700" eaLnBrk="0" hangingPunct="0">
              <a:spcBef>
                <a:spcPct val="30000"/>
              </a:spcBef>
              <a:buClr>
                <a:schemeClr val="accent1"/>
              </a:buClr>
              <a:buSzPct val="70000"/>
              <a:tabLst>
                <a:tab pos="266700" algn="l"/>
              </a:tabLst>
            </a:pPr>
            <a:r>
              <a:rPr lang="ru-RU" sz="1700" b="1" dirty="0">
                <a:solidFill>
                  <a:srgbClr val="800080"/>
                </a:solidFill>
                <a:latin typeface="Georgia" pitchFamily="18" charset="0"/>
              </a:rPr>
              <a:t>2. </a:t>
            </a:r>
            <a:r>
              <a:rPr lang="ru-RU" sz="1700" b="1" dirty="0">
                <a:solidFill>
                  <a:srgbClr val="800080"/>
                </a:solidFill>
              </a:rPr>
              <a:t>Проверка сведений,</a:t>
            </a:r>
            <a:r>
              <a:rPr lang="ru-RU" sz="1700" b="1" dirty="0">
                <a:solidFill>
                  <a:srgbClr val="19056F"/>
                </a:solidFill>
              </a:rPr>
              <a:t> </a:t>
            </a:r>
            <a:r>
              <a:rPr lang="ru-RU" sz="1700" b="1" dirty="0">
                <a:solidFill>
                  <a:srgbClr val="003366"/>
                </a:solidFill>
              </a:rPr>
              <a:t>представленных гражданами, претендующими на замещение </a:t>
            </a:r>
            <a:r>
              <a:rPr lang="ru-RU" sz="1700" b="1" dirty="0" smtClean="0">
                <a:solidFill>
                  <a:srgbClr val="003366"/>
                </a:solidFill>
              </a:rPr>
              <a:t>должностей, </a:t>
            </a:r>
            <a:r>
              <a:rPr lang="ru-RU" sz="1700" b="1" dirty="0">
                <a:solidFill>
                  <a:srgbClr val="003366"/>
                </a:solidFill>
              </a:rPr>
              <a:t>предусматривающая, в том числе, организацию взаимодействия по данному вопросу с подразделениями правоохранительных органов.</a:t>
            </a:r>
          </a:p>
          <a:p>
            <a:pPr marL="266700" indent="-266700" eaLnBrk="0" hangingPunct="0">
              <a:spcBef>
                <a:spcPct val="30000"/>
              </a:spcBef>
              <a:buClr>
                <a:schemeClr val="accent1"/>
              </a:buClr>
              <a:buSzPct val="70000"/>
              <a:tabLst>
                <a:tab pos="266700" algn="l"/>
              </a:tabLst>
            </a:pPr>
            <a:r>
              <a:rPr lang="ru-RU" sz="1700" b="1" dirty="0">
                <a:solidFill>
                  <a:srgbClr val="800080"/>
                </a:solidFill>
              </a:rPr>
              <a:t>3. Выявление и устранение причин и условий, с</a:t>
            </a:r>
            <a:r>
              <a:rPr lang="ru-RU" sz="1700" b="1" dirty="0">
                <a:solidFill>
                  <a:srgbClr val="003366"/>
                </a:solidFill>
              </a:rPr>
              <a:t>пособствующих возникновению конфликта интересов </a:t>
            </a:r>
            <a:r>
              <a:rPr lang="ru-RU" sz="1700" b="1" dirty="0" smtClean="0">
                <a:solidFill>
                  <a:srgbClr val="003366"/>
                </a:solidFill>
              </a:rPr>
              <a:t>в учреждении</a:t>
            </a:r>
            <a:endParaRPr lang="ru-RU" sz="1700" b="1" dirty="0">
              <a:solidFill>
                <a:srgbClr val="003366"/>
              </a:solidFill>
            </a:endParaRPr>
          </a:p>
          <a:p>
            <a:pPr marL="266700" indent="-266700" eaLnBrk="0" hangingPunct="0">
              <a:spcBef>
                <a:spcPct val="30000"/>
              </a:spcBef>
              <a:buClr>
                <a:schemeClr val="accent1"/>
              </a:buClr>
              <a:buSzPct val="70000"/>
              <a:tabLst>
                <a:tab pos="266700" algn="l"/>
              </a:tabLst>
            </a:pPr>
            <a:r>
              <a:rPr lang="ru-RU" sz="1700" b="1" dirty="0">
                <a:solidFill>
                  <a:srgbClr val="800080"/>
                </a:solidFill>
              </a:rPr>
              <a:t>4. Правовое просвещение</a:t>
            </a:r>
            <a:r>
              <a:rPr lang="ru-RU" sz="1700" b="1" dirty="0">
                <a:solidFill>
                  <a:srgbClr val="003366"/>
                </a:solidFill>
              </a:rPr>
              <a:t> </a:t>
            </a:r>
            <a:r>
              <a:rPr lang="ru-RU" sz="1700" b="1" dirty="0" smtClean="0">
                <a:solidFill>
                  <a:srgbClr val="003366"/>
                </a:solidFill>
              </a:rPr>
              <a:t>работников (служащих).</a:t>
            </a:r>
            <a:endParaRPr lang="ru-RU" sz="1700" b="1" dirty="0">
              <a:solidFill>
                <a:srgbClr val="003366"/>
              </a:solidFill>
            </a:endParaRPr>
          </a:p>
          <a:p>
            <a:pPr marL="266700" indent="-266700" eaLnBrk="0" hangingPunct="0">
              <a:spcBef>
                <a:spcPct val="30000"/>
              </a:spcBef>
              <a:buClr>
                <a:schemeClr val="accent1"/>
              </a:buClr>
              <a:buSzPct val="70000"/>
              <a:tabLst>
                <a:tab pos="266700" algn="l"/>
              </a:tabLst>
            </a:pPr>
            <a:r>
              <a:rPr lang="ru-RU" sz="1700" b="1" dirty="0">
                <a:solidFill>
                  <a:srgbClr val="800080"/>
                </a:solidFill>
              </a:rPr>
              <a:t>5. Оказание</a:t>
            </a:r>
            <a:r>
              <a:rPr lang="ru-RU" sz="1700" b="1" dirty="0">
                <a:solidFill>
                  <a:srgbClr val="003366"/>
                </a:solidFill>
              </a:rPr>
              <a:t> </a:t>
            </a:r>
            <a:r>
              <a:rPr lang="ru-RU" sz="1700" b="1" dirty="0" smtClean="0">
                <a:solidFill>
                  <a:srgbClr val="003366"/>
                </a:solidFill>
              </a:rPr>
              <a:t>консультативной </a:t>
            </a:r>
            <a:r>
              <a:rPr lang="ru-RU" sz="1700" b="1" dirty="0">
                <a:solidFill>
                  <a:srgbClr val="003366"/>
                </a:solidFill>
              </a:rPr>
              <a:t>помощи по вопросам, связанным с применением на практике требований к служебному поведению и общих принципов служебного </a:t>
            </a:r>
            <a:r>
              <a:rPr lang="ru-RU" sz="1700" b="1" dirty="0" smtClean="0">
                <a:solidFill>
                  <a:srgbClr val="003366"/>
                </a:solidFill>
              </a:rPr>
              <a:t>поведения, </a:t>
            </a:r>
            <a:r>
              <a:rPr lang="ru-RU" sz="1700" b="1" dirty="0">
                <a:solidFill>
                  <a:srgbClr val="003366"/>
                </a:solidFill>
              </a:rPr>
              <a:t>а также с уведомлением </a:t>
            </a:r>
            <a:r>
              <a:rPr lang="ru-RU" sz="1700" b="1" dirty="0" smtClean="0">
                <a:solidFill>
                  <a:srgbClr val="003366"/>
                </a:solidFill>
              </a:rPr>
              <a:t>представителя нанимателя (работодателя) </a:t>
            </a:r>
            <a:r>
              <a:rPr lang="ru-RU" sz="1700" b="1" dirty="0">
                <a:solidFill>
                  <a:srgbClr val="003366"/>
                </a:solidFill>
              </a:rPr>
              <a:t>о фактах совершения </a:t>
            </a:r>
            <a:r>
              <a:rPr lang="ru-RU" sz="1700" b="1" dirty="0" smtClean="0">
                <a:solidFill>
                  <a:srgbClr val="003366"/>
                </a:solidFill>
              </a:rPr>
              <a:t>работниками (служащими) </a:t>
            </a:r>
            <a:r>
              <a:rPr lang="ru-RU" sz="1700" b="1" dirty="0">
                <a:solidFill>
                  <a:srgbClr val="003366"/>
                </a:solidFill>
              </a:rPr>
              <a:t>коррупционных и иных правонарушений, непредставления ими сведений либо представления недостоверных или неполных сведений о доходах</a:t>
            </a:r>
            <a:r>
              <a:rPr lang="ru-RU" sz="1700" b="1" dirty="0" smtClean="0">
                <a:solidFill>
                  <a:srgbClr val="003366"/>
                </a:solidFill>
              </a:rPr>
              <a:t>, расходах, </a:t>
            </a:r>
            <a:r>
              <a:rPr lang="ru-RU" sz="1700" b="1" dirty="0">
                <a:solidFill>
                  <a:srgbClr val="003366"/>
                </a:solidFill>
              </a:rPr>
              <a:t>об имуществе и обязательствах имущественного характера.</a:t>
            </a:r>
          </a:p>
          <a:p>
            <a:pPr marL="266700" indent="-266700" eaLnBrk="0" hangingPunct="0">
              <a:spcBef>
                <a:spcPct val="30000"/>
              </a:spcBef>
              <a:buClr>
                <a:schemeClr val="accent1"/>
              </a:buClr>
              <a:buSzPct val="70000"/>
              <a:tabLst>
                <a:tab pos="266700" algn="l"/>
              </a:tabLst>
            </a:pPr>
            <a:r>
              <a:rPr lang="ru-RU" sz="1700" b="1" dirty="0">
                <a:solidFill>
                  <a:srgbClr val="800080"/>
                </a:solidFill>
              </a:rPr>
              <a:t>6.</a:t>
            </a:r>
            <a:r>
              <a:rPr lang="ru-RU" sz="1700" b="1" dirty="0">
                <a:solidFill>
                  <a:srgbClr val="003366"/>
                </a:solidFill>
              </a:rPr>
              <a:t> Обеспечение </a:t>
            </a:r>
            <a:r>
              <a:rPr lang="ru-RU" sz="1700" b="1" dirty="0">
                <a:solidFill>
                  <a:srgbClr val="800080"/>
                </a:solidFill>
              </a:rPr>
              <a:t>деятельности комиссий по соблюдению требований к служебному поведению </a:t>
            </a:r>
            <a:r>
              <a:rPr lang="ru-RU" sz="1700" b="1" dirty="0" smtClean="0">
                <a:solidFill>
                  <a:srgbClr val="800080"/>
                </a:solidFill>
              </a:rPr>
              <a:t>и </a:t>
            </a:r>
            <a:r>
              <a:rPr lang="ru-RU" sz="1700" b="1" dirty="0">
                <a:solidFill>
                  <a:srgbClr val="800080"/>
                </a:solidFill>
              </a:rPr>
              <a:t>урегулированию конфликта интересов.</a:t>
            </a:r>
          </a:p>
        </p:txBody>
      </p:sp>
    </p:spTree>
  </p:cSld>
  <p:clrMapOvr>
    <a:masterClrMapping/>
  </p:clrMapOvr>
  <p:transition spd="slow">
    <p:cover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WordArt 5"/>
          <p:cNvSpPr>
            <a:spLocks noChangeArrowheads="1" noChangeShapeType="1" noTextEdit="1"/>
          </p:cNvSpPr>
          <p:nvPr/>
        </p:nvSpPr>
        <p:spPr bwMode="auto">
          <a:xfrm>
            <a:off x="4117975" y="428625"/>
            <a:ext cx="1619250" cy="361950"/>
          </a:xfrm>
          <a:prstGeom prst="rect">
            <a:avLst/>
          </a:prstGeom>
        </p:spPr>
        <p:txBody>
          <a:bodyPr wrap="none" fromWordArt="1">
            <a:prstTxWarp prst="textPlain">
              <a:avLst>
                <a:gd name="adj" fmla="val 50000"/>
              </a:avLst>
            </a:prstTxWarp>
          </a:bodyPr>
          <a:lstStyle/>
          <a:p>
            <a:pPr algn="ctr"/>
            <a:r>
              <a:rPr lang="ru-RU" sz="2400" b="1" kern="10">
                <a:ln w="9525">
                  <a:noFill/>
                  <a:round/>
                  <a:headEnd/>
                  <a:tailEnd/>
                </a:ln>
                <a:solidFill>
                  <a:srgbClr val="800080"/>
                </a:solidFill>
                <a:effectLst>
                  <a:prstShdw prst="shdw17" dist="17961" dir="2700000">
                    <a:srgbClr val="FFCCFF"/>
                  </a:prstShdw>
                </a:effectLst>
                <a:latin typeface="Georgia"/>
              </a:rPr>
              <a:t>ВЫВОДЫ</a:t>
            </a:r>
          </a:p>
        </p:txBody>
      </p:sp>
      <p:sp>
        <p:nvSpPr>
          <p:cNvPr id="34819" name="AutoShape 6"/>
          <p:cNvSpPr>
            <a:spLocks noChangeArrowheads="1"/>
          </p:cNvSpPr>
          <p:nvPr/>
        </p:nvSpPr>
        <p:spPr bwMode="auto">
          <a:xfrm>
            <a:off x="315913" y="1293446"/>
            <a:ext cx="9275762" cy="1273908"/>
          </a:xfrm>
          <a:prstGeom prst="bevel">
            <a:avLst>
              <a:gd name="adj" fmla="val 5356"/>
            </a:avLst>
          </a:prstGeom>
          <a:solidFill>
            <a:srgbClr val="D9F1FF"/>
          </a:solidFill>
          <a:ln w="9525">
            <a:solidFill>
              <a:srgbClr val="800080"/>
            </a:solidFill>
            <a:miter lim="800000"/>
            <a:headEnd/>
            <a:tailEnd/>
          </a:ln>
          <a:effectLst>
            <a:outerShdw dist="53882" dir="2700000" algn="ctr" rotWithShape="0">
              <a:srgbClr val="FFCCFF"/>
            </a:outerShdw>
          </a:effectLst>
        </p:spPr>
        <p:txBody>
          <a:bodyPr tIns="108000" bIns="108000" anchor="ctr">
            <a:spAutoFit/>
          </a:bodyPr>
          <a:lstStyle/>
          <a:p>
            <a:pPr algn="just"/>
            <a:r>
              <a:rPr lang="ru-RU" sz="2000" b="1" dirty="0">
                <a:solidFill>
                  <a:srgbClr val="003366"/>
                </a:solidFill>
              </a:rPr>
              <a:t>В основе организации работы по урегулированию конфликта интересов </a:t>
            </a:r>
            <a:r>
              <a:rPr lang="ru-RU" sz="2000" b="1" dirty="0" smtClean="0">
                <a:solidFill>
                  <a:srgbClr val="003366"/>
                </a:solidFill>
              </a:rPr>
              <a:t> </a:t>
            </a:r>
            <a:r>
              <a:rPr lang="ru-RU" sz="2000" b="1" dirty="0">
                <a:solidFill>
                  <a:srgbClr val="003366"/>
                </a:solidFill>
              </a:rPr>
              <a:t>должно быть </a:t>
            </a:r>
            <a:r>
              <a:rPr lang="ru-RU" sz="2000" b="1" dirty="0">
                <a:solidFill>
                  <a:srgbClr val="800080"/>
                </a:solidFill>
              </a:rPr>
              <a:t>ОБЕСПЕЧЕНИЕ ИСПОЛНЕНИЯ</a:t>
            </a:r>
            <a:r>
              <a:rPr lang="ru-RU" sz="2000" b="1" dirty="0">
                <a:solidFill>
                  <a:srgbClr val="003366"/>
                </a:solidFill>
              </a:rPr>
              <a:t> </a:t>
            </a:r>
            <a:r>
              <a:rPr lang="ru-RU" sz="2000" b="1" dirty="0" smtClean="0">
                <a:solidFill>
                  <a:srgbClr val="003366"/>
                </a:solidFill>
              </a:rPr>
              <a:t>работниками (служащими) </a:t>
            </a:r>
            <a:r>
              <a:rPr lang="ru-RU" sz="2000" b="1" dirty="0">
                <a:solidFill>
                  <a:srgbClr val="800080"/>
                </a:solidFill>
              </a:rPr>
              <a:t>обязанностей</a:t>
            </a:r>
            <a:r>
              <a:rPr lang="ru-RU" sz="2000" b="1" dirty="0">
                <a:solidFill>
                  <a:srgbClr val="003366"/>
                </a:solidFill>
              </a:rPr>
              <a:t>, предусмотренных </a:t>
            </a:r>
            <a:r>
              <a:rPr lang="ru-RU" sz="2000" b="1" i="1" dirty="0">
                <a:solidFill>
                  <a:srgbClr val="800080"/>
                </a:solidFill>
              </a:rPr>
              <a:t>ст. 11 </a:t>
            </a:r>
            <a:r>
              <a:rPr lang="ru-RU" sz="2000" b="1" i="1" dirty="0">
                <a:solidFill>
                  <a:srgbClr val="003366"/>
                </a:solidFill>
              </a:rPr>
              <a:t>Федерального закона </a:t>
            </a:r>
            <a:r>
              <a:rPr lang="ru-RU" sz="2000" b="1" i="1" dirty="0">
                <a:solidFill>
                  <a:srgbClr val="800080"/>
                </a:solidFill>
              </a:rPr>
              <a:t>№ 273-ФЗ.</a:t>
            </a:r>
          </a:p>
        </p:txBody>
      </p:sp>
      <p:sp>
        <p:nvSpPr>
          <p:cNvPr id="34820" name="AutoShape 7"/>
          <p:cNvSpPr>
            <a:spLocks noChangeArrowheads="1"/>
          </p:cNvSpPr>
          <p:nvPr/>
        </p:nvSpPr>
        <p:spPr bwMode="auto">
          <a:xfrm>
            <a:off x="315913" y="2937799"/>
            <a:ext cx="9275762" cy="1617403"/>
          </a:xfrm>
          <a:prstGeom prst="bevel">
            <a:avLst>
              <a:gd name="adj" fmla="val 5356"/>
            </a:avLst>
          </a:prstGeom>
          <a:solidFill>
            <a:srgbClr val="D9F1FF"/>
          </a:solidFill>
          <a:ln w="9525">
            <a:solidFill>
              <a:srgbClr val="800080"/>
            </a:solidFill>
            <a:miter lim="800000"/>
            <a:headEnd/>
            <a:tailEnd/>
          </a:ln>
          <a:effectLst>
            <a:outerShdw dist="53882" dir="2700000" algn="ctr" rotWithShape="0">
              <a:srgbClr val="FFCCFF"/>
            </a:outerShdw>
          </a:effectLst>
        </p:spPr>
        <p:txBody>
          <a:bodyPr tIns="108000" bIns="108000" anchor="ctr">
            <a:spAutoFit/>
          </a:bodyPr>
          <a:lstStyle/>
          <a:p>
            <a:pPr algn="just"/>
            <a:r>
              <a:rPr lang="ru-RU" sz="2000" b="1" i="1" dirty="0">
                <a:solidFill>
                  <a:srgbClr val="800080"/>
                </a:solidFill>
              </a:rPr>
              <a:t>Ст. 11</a:t>
            </a:r>
            <a:r>
              <a:rPr lang="ru-RU" sz="2000" b="1" i="1" dirty="0">
                <a:solidFill>
                  <a:srgbClr val="003366"/>
                </a:solidFill>
              </a:rPr>
              <a:t> Федерального закона</a:t>
            </a:r>
            <a:r>
              <a:rPr lang="ru-RU" sz="2000" b="1" dirty="0">
                <a:solidFill>
                  <a:srgbClr val="003366"/>
                </a:solidFill>
              </a:rPr>
              <a:t>, прежде всего, </a:t>
            </a:r>
            <a:r>
              <a:rPr lang="ru-RU" sz="2000" b="1" dirty="0">
                <a:solidFill>
                  <a:srgbClr val="800080"/>
                </a:solidFill>
              </a:rPr>
              <a:t>установлена обязанность</a:t>
            </a:r>
            <a:r>
              <a:rPr lang="ru-RU" sz="2000" b="1" dirty="0">
                <a:solidFill>
                  <a:srgbClr val="003366"/>
                </a:solidFill>
              </a:rPr>
              <a:t> </a:t>
            </a:r>
            <a:r>
              <a:rPr lang="ru-RU" sz="2000" b="1" dirty="0" smtClean="0">
                <a:solidFill>
                  <a:srgbClr val="003366"/>
                </a:solidFill>
              </a:rPr>
              <a:t>работника (служащего) </a:t>
            </a:r>
            <a:r>
              <a:rPr lang="ru-RU" sz="2000" b="1" dirty="0">
                <a:solidFill>
                  <a:srgbClr val="003366"/>
                </a:solidFill>
              </a:rPr>
              <a:t>в письменной форме </a:t>
            </a:r>
            <a:r>
              <a:rPr lang="ru-RU" sz="2000" b="1" dirty="0">
                <a:solidFill>
                  <a:srgbClr val="800080"/>
                </a:solidFill>
              </a:rPr>
              <a:t>уведомить</a:t>
            </a:r>
            <a:r>
              <a:rPr lang="ru-RU" sz="2000" b="1" dirty="0">
                <a:solidFill>
                  <a:srgbClr val="003366"/>
                </a:solidFill>
              </a:rPr>
              <a:t> своего непосредственного начальника </a:t>
            </a:r>
            <a:r>
              <a:rPr lang="ru-RU" sz="2000" b="1" dirty="0" smtClean="0">
                <a:solidFill>
                  <a:srgbClr val="800080"/>
                </a:solidFill>
              </a:rPr>
              <a:t>О ВОЗНИКНОВЕНИИ ИЛИ </a:t>
            </a:r>
            <a:r>
              <a:rPr lang="ru-RU" sz="2000" b="1" dirty="0">
                <a:solidFill>
                  <a:srgbClr val="800080"/>
                </a:solidFill>
              </a:rPr>
              <a:t>ВОЗМОЖНОСТИ ВОЗНИКНОВЕНИЯ </a:t>
            </a:r>
            <a:r>
              <a:rPr lang="ru-RU" sz="2000" b="1" dirty="0">
                <a:solidFill>
                  <a:srgbClr val="003366"/>
                </a:solidFill>
              </a:rPr>
              <a:t>конфликта интересов.</a:t>
            </a:r>
          </a:p>
        </p:txBody>
      </p:sp>
      <p:sp>
        <p:nvSpPr>
          <p:cNvPr id="34821" name="AutoShape 8"/>
          <p:cNvSpPr>
            <a:spLocks noChangeArrowheads="1"/>
          </p:cNvSpPr>
          <p:nvPr/>
        </p:nvSpPr>
        <p:spPr bwMode="auto">
          <a:xfrm>
            <a:off x="315913" y="4804699"/>
            <a:ext cx="9275762" cy="1617403"/>
          </a:xfrm>
          <a:prstGeom prst="bevel">
            <a:avLst>
              <a:gd name="adj" fmla="val 5356"/>
            </a:avLst>
          </a:prstGeom>
          <a:solidFill>
            <a:srgbClr val="D9F1FF"/>
          </a:solidFill>
          <a:ln w="9525">
            <a:solidFill>
              <a:srgbClr val="800080"/>
            </a:solidFill>
            <a:miter lim="800000"/>
            <a:headEnd/>
            <a:tailEnd/>
          </a:ln>
          <a:effectLst>
            <a:outerShdw dist="53882" dir="2700000" algn="ctr" rotWithShape="0">
              <a:srgbClr val="FFCCFF"/>
            </a:outerShdw>
          </a:effectLst>
        </p:spPr>
        <p:txBody>
          <a:bodyPr tIns="108000" bIns="108000" anchor="ctr">
            <a:spAutoFit/>
          </a:bodyPr>
          <a:lstStyle/>
          <a:p>
            <a:pPr algn="just"/>
            <a:r>
              <a:rPr lang="ru-RU" sz="2000" b="1" dirty="0">
                <a:solidFill>
                  <a:srgbClr val="800080"/>
                </a:solidFill>
              </a:rPr>
              <a:t>Непринятие </a:t>
            </a:r>
            <a:r>
              <a:rPr lang="ru-RU" sz="2000" b="1" dirty="0" smtClean="0">
                <a:solidFill>
                  <a:srgbClr val="800080"/>
                </a:solidFill>
              </a:rPr>
              <a:t>работником (служащим),</a:t>
            </a:r>
            <a:r>
              <a:rPr lang="ru-RU" sz="2000" b="1" dirty="0" smtClean="0">
                <a:solidFill>
                  <a:srgbClr val="003366"/>
                </a:solidFill>
              </a:rPr>
              <a:t> </a:t>
            </a:r>
            <a:r>
              <a:rPr lang="ru-RU" sz="2000" b="1" dirty="0">
                <a:solidFill>
                  <a:srgbClr val="003366"/>
                </a:solidFill>
              </a:rPr>
              <a:t>являющимся стороной конфликта интересов, </a:t>
            </a:r>
            <a:r>
              <a:rPr lang="ru-RU" sz="2000" b="1" dirty="0">
                <a:solidFill>
                  <a:srgbClr val="800080"/>
                </a:solidFill>
              </a:rPr>
              <a:t>мер по предотвращению или урегулированию конфликта интересов</a:t>
            </a:r>
            <a:r>
              <a:rPr lang="ru-RU" sz="2000" b="1" dirty="0">
                <a:solidFill>
                  <a:srgbClr val="003366"/>
                </a:solidFill>
              </a:rPr>
              <a:t> является </a:t>
            </a:r>
            <a:r>
              <a:rPr lang="ru-RU" sz="2000" b="1" dirty="0">
                <a:solidFill>
                  <a:srgbClr val="800080"/>
                </a:solidFill>
              </a:rPr>
              <a:t>ПРАВОНАРУШЕНИЕМ, влекущим УВОЛЬНЕНИЕ</a:t>
            </a:r>
            <a:r>
              <a:rPr lang="ru-RU" sz="2000" b="1" dirty="0">
                <a:solidFill>
                  <a:srgbClr val="003366"/>
                </a:solidFill>
              </a:rPr>
              <a:t> </a:t>
            </a:r>
            <a:r>
              <a:rPr lang="ru-RU" sz="2000" b="1" dirty="0" smtClean="0">
                <a:solidFill>
                  <a:srgbClr val="003366"/>
                </a:solidFill>
              </a:rPr>
              <a:t>с должности.</a:t>
            </a:r>
            <a:endParaRPr lang="ru-RU" sz="2000" b="1" dirty="0">
              <a:solidFill>
                <a:srgbClr val="003366"/>
              </a:solidFill>
            </a:endParaRPr>
          </a:p>
        </p:txBody>
      </p:sp>
    </p:spTree>
  </p:cSld>
  <p:clrMapOvr>
    <a:masterClrMapping/>
  </p:clrMapOvr>
  <p:transition spd="slow">
    <p:cover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7"/>
          <p:cNvSpPr>
            <a:spLocks noGrp="1"/>
          </p:cNvSpPr>
          <p:nvPr>
            <p:ph type="ctrTitle"/>
          </p:nvPr>
        </p:nvSpPr>
        <p:spPr/>
        <p:txBody>
          <a:bodyPr/>
          <a:lstStyle/>
          <a:p>
            <a:pPr algn="ctr"/>
            <a:r>
              <a:rPr lang="ru-RU" dirty="0" smtClean="0">
                <a:latin typeface="Times New Roman" panose="02020603050405020304" pitchFamily="18" charset="0"/>
                <a:cs typeface="Times New Roman" panose="02020603050405020304" pitchFamily="18" charset="0"/>
              </a:rPr>
              <a:t>Спасибо за внимание!</a:t>
            </a:r>
            <a:endParaRPr lang="ru-RU" dirty="0">
              <a:latin typeface="Times New Roman" panose="02020603050405020304" pitchFamily="18" charset="0"/>
              <a:cs typeface="Times New Roman" panose="02020603050405020304" pitchFamily="18" charset="0"/>
            </a:endParaRPr>
          </a:p>
        </p:txBody>
      </p:sp>
      <p:sp>
        <p:nvSpPr>
          <p:cNvPr id="4" name="Номер слайда 3"/>
          <p:cNvSpPr>
            <a:spLocks noGrp="1"/>
          </p:cNvSpPr>
          <p:nvPr>
            <p:ph type="sldNum" sz="quarter" idx="12"/>
          </p:nvPr>
        </p:nvSpPr>
        <p:spPr/>
        <p:txBody>
          <a:bodyPr/>
          <a:lstStyle/>
          <a:p>
            <a:fld id="{A7037ECA-21E4-404D-B2BC-8663351594C7}" type="slidenum">
              <a:rPr lang="en-US" smtClean="0"/>
              <a:pPr/>
              <a:t>28</a:t>
            </a:fld>
            <a:endParaRPr lang="en-US"/>
          </a:p>
        </p:txBody>
      </p:sp>
    </p:spTree>
    <p:extLst>
      <p:ext uri="{BB962C8B-B14F-4D97-AF65-F5344CB8AC3E}">
        <p14:creationId xmlns:p14="http://schemas.microsoft.com/office/powerpoint/2010/main" val="1289937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title" idx="4294967295"/>
          </p:nvPr>
        </p:nvSpPr>
        <p:spPr bwMode="auto">
          <a:xfrm>
            <a:off x="801688" y="204788"/>
            <a:ext cx="8312150" cy="609600"/>
          </a:xfrm>
          <a:extLst>
            <a:ext uri="{909E8E84-426E-40DD-AFC4-6F175D3DCCD1}">
              <a14:hiddenFill xmlns:a14="http://schemas.microsoft.com/office/drawing/2010/main">
                <a:solidFill>
                  <a:srgbClr val="CCEC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numCol="1" anchorCtr="0" compatLnSpc="1">
            <a:prstTxWarp prst="textNoShape">
              <a:avLst/>
            </a:prstTxWarp>
            <a:spAutoFit/>
          </a:bodyPr>
          <a:lstStyle/>
          <a:p>
            <a:pPr algn="ctr">
              <a:defRPr/>
            </a:pPr>
            <a:r>
              <a:rPr kumimoji="1" lang="ru-RU" sz="2000" b="1" cap="none" dirty="0" smtClean="0">
                <a:solidFill>
                  <a:srgbClr val="800080"/>
                </a:solidFill>
                <a:effectLst>
                  <a:outerShdw blurRad="38100" dist="38100" dir="2700000" algn="tl">
                    <a:srgbClr val="C0C0C0"/>
                  </a:outerShdw>
                </a:effectLst>
                <a:latin typeface="Georgia" pitchFamily="18" charset="0"/>
                <a:cs typeface="Times New Roman" pitchFamily="18" charset="0"/>
              </a:rPr>
              <a:t>РЕЗУЛЬТАТЫ СОЦИОЛОГИЧЕСКОГО ИССЛЕДОВАНИЯ</a:t>
            </a:r>
            <a:r>
              <a:rPr lang="ru-RU" sz="2000" b="1" cap="none" dirty="0" smtClean="0">
                <a:solidFill>
                  <a:srgbClr val="800000"/>
                </a:solidFill>
                <a:effectLst/>
                <a:latin typeface="Book Antiqua" pitchFamily="18" charset="0"/>
              </a:rPr>
              <a:t> </a:t>
            </a:r>
            <a:r>
              <a:rPr lang="en-US" sz="2000" b="1" cap="none" dirty="0" smtClean="0">
                <a:solidFill>
                  <a:srgbClr val="800000"/>
                </a:solidFill>
                <a:effectLst/>
                <a:latin typeface="Book Antiqua" pitchFamily="18" charset="0"/>
              </a:rPr>
              <a:t/>
            </a:r>
            <a:br>
              <a:rPr lang="en-US" sz="2000" b="1" cap="none" dirty="0" smtClean="0">
                <a:solidFill>
                  <a:srgbClr val="800000"/>
                </a:solidFill>
                <a:effectLst/>
                <a:latin typeface="Book Antiqua" pitchFamily="18" charset="0"/>
              </a:rPr>
            </a:br>
            <a:r>
              <a:rPr kumimoji="1" lang="ru-RU" sz="2000" b="1" cap="none" dirty="0" smtClean="0">
                <a:solidFill>
                  <a:srgbClr val="003366"/>
                </a:solidFill>
                <a:effectLst>
                  <a:outerShdw blurRad="38100" dist="38100" dir="2700000" algn="tl">
                    <a:srgbClr val="C0C0C0"/>
                  </a:outerShdw>
                </a:effectLst>
                <a:latin typeface="Georgia" pitchFamily="18" charset="0"/>
                <a:cs typeface="Times New Roman" pitchFamily="18" charset="0"/>
              </a:rPr>
              <a:t>о проявлениях конфликтов в государственной гражданской службе</a:t>
            </a:r>
          </a:p>
        </p:txBody>
      </p:sp>
      <p:sp>
        <p:nvSpPr>
          <p:cNvPr id="11267" name="Rectangle 3"/>
          <p:cNvSpPr>
            <a:spLocks noGrp="1"/>
          </p:cNvSpPr>
          <p:nvPr>
            <p:ph type="body" idx="4294967295"/>
          </p:nvPr>
        </p:nvSpPr>
        <p:spPr>
          <a:xfrm>
            <a:off x="865188" y="6243638"/>
            <a:ext cx="8112125" cy="493712"/>
          </a:xfrm>
        </p:spPr>
        <p:txBody>
          <a:bodyPr lIns="0" tIns="0" rIns="0" bIns="0">
            <a:spAutoFit/>
          </a:bodyPr>
          <a:lstStyle/>
          <a:p>
            <a:pPr marL="0" indent="0">
              <a:lnSpc>
                <a:spcPct val="80000"/>
              </a:lnSpc>
              <a:buFont typeface="Wingdings 2" pitchFamily="18" charset="2"/>
              <a:buNone/>
            </a:pPr>
            <a:r>
              <a:rPr lang="ru-RU" sz="1800" b="1" i="1" dirty="0" smtClean="0">
                <a:solidFill>
                  <a:srgbClr val="003366"/>
                </a:solidFill>
                <a:latin typeface="Book Antiqua" pitchFamily="18" charset="0"/>
              </a:rPr>
              <a:t>Около </a:t>
            </a:r>
            <a:r>
              <a:rPr lang="ru-RU" sz="1800" b="1" i="1" dirty="0" smtClean="0">
                <a:solidFill>
                  <a:srgbClr val="800080"/>
                </a:solidFill>
                <a:latin typeface="Book Antiqua" pitchFamily="18" charset="0"/>
              </a:rPr>
              <a:t>20% респондентов</a:t>
            </a:r>
            <a:r>
              <a:rPr lang="ru-RU" sz="1800" b="1" i="1" dirty="0" smtClean="0">
                <a:solidFill>
                  <a:srgbClr val="003366"/>
                </a:solidFill>
                <a:latin typeface="Book Antiqua" pitchFamily="18" charset="0"/>
              </a:rPr>
              <a:t> отмечают </a:t>
            </a:r>
            <a:r>
              <a:rPr lang="ru-RU" sz="1800" b="1" dirty="0" smtClean="0">
                <a:solidFill>
                  <a:srgbClr val="800080"/>
                </a:solidFill>
                <a:latin typeface="Book Antiqua" pitchFamily="18" charset="0"/>
              </a:rPr>
              <a:t>НАЛИЧИЕ</a:t>
            </a:r>
            <a:r>
              <a:rPr lang="ru-RU" sz="1800" b="1" i="1" dirty="0" smtClean="0">
                <a:solidFill>
                  <a:srgbClr val="003366"/>
                </a:solidFill>
                <a:latin typeface="Book Antiqua" pitchFamily="18" charset="0"/>
              </a:rPr>
              <a:t>  конфликта интересов</a:t>
            </a:r>
            <a:endParaRPr lang="ru-RU" sz="1800" dirty="0" smtClean="0">
              <a:solidFill>
                <a:srgbClr val="003366"/>
              </a:solidFill>
              <a:latin typeface="Book Antiqua" pitchFamily="18" charset="0"/>
            </a:endParaRPr>
          </a:p>
          <a:p>
            <a:pPr marL="0" indent="0" algn="r">
              <a:lnSpc>
                <a:spcPct val="80000"/>
              </a:lnSpc>
              <a:buFont typeface="Wingdings 2" pitchFamily="18" charset="2"/>
              <a:buNone/>
            </a:pPr>
            <a:r>
              <a:rPr lang="ru-RU" sz="1800" dirty="0" smtClean="0">
                <a:solidFill>
                  <a:srgbClr val="800080"/>
                </a:solidFill>
                <a:latin typeface="Franklin Gothic Book" pitchFamily="34" charset="0"/>
              </a:rPr>
              <a:t>ДК-ГГС-12</a:t>
            </a:r>
          </a:p>
        </p:txBody>
      </p:sp>
      <p:graphicFrame>
        <p:nvGraphicFramePr>
          <p:cNvPr id="11268" name="Object 7"/>
          <p:cNvGraphicFramePr>
            <a:graphicFrameLocks noChangeAspect="1"/>
          </p:cNvGraphicFramePr>
          <p:nvPr/>
        </p:nvGraphicFramePr>
        <p:xfrm>
          <a:off x="201613" y="1243013"/>
          <a:ext cx="9529762" cy="4867275"/>
        </p:xfrm>
        <a:graphic>
          <a:graphicData uri="http://schemas.openxmlformats.org/presentationml/2006/ole">
            <mc:AlternateContent xmlns:mc="http://schemas.openxmlformats.org/markup-compatibility/2006">
              <mc:Choice xmlns:v="urn:schemas-microsoft-com:vml" Requires="v">
                <p:oleObj spid="_x0000_s11272" name="Диаграмма" r:id="rId3" imgW="6560820" imgH="4396740" progId="MSGraph.Chart.8">
                  <p:embed followColorScheme="full"/>
                </p:oleObj>
              </mc:Choice>
              <mc:Fallback>
                <p:oleObj name="Диаграмма" r:id="rId3" imgW="6560820" imgH="4396740" progId="MSGraph.Chart.8">
                  <p:embed followColorScheme="full"/>
                  <p:pic>
                    <p:nvPicPr>
                      <p:cNvPr id="0"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1613" y="1243013"/>
                        <a:ext cx="9529762" cy="4867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269" name="Line 8"/>
          <p:cNvSpPr>
            <a:spLocks noChangeShapeType="1"/>
          </p:cNvSpPr>
          <p:nvPr/>
        </p:nvSpPr>
        <p:spPr bwMode="auto">
          <a:xfrm>
            <a:off x="158750" y="6064250"/>
            <a:ext cx="9582150" cy="0"/>
          </a:xfrm>
          <a:prstGeom prst="line">
            <a:avLst/>
          </a:prstGeom>
          <a:noFill/>
          <a:ln w="38100" cmpd="dbl">
            <a:solidFill>
              <a:srgbClr val="FF6600"/>
            </a:solidFill>
            <a:round/>
            <a:headEnd/>
            <a:tailEnd/>
          </a:ln>
          <a:effectLst/>
        </p:spPr>
        <p:txBody>
          <a:bodyPr/>
          <a:lstStyle/>
          <a:p>
            <a:endParaRPr lang="ru-RU" dirty="0"/>
          </a:p>
        </p:txBody>
      </p:sp>
    </p:spTree>
  </p:cSld>
  <p:clrMapOvr>
    <a:masterClrMapping/>
  </p:clrMapOvr>
  <p:transition spd="slow">
    <p:cover dir="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WordArt 2"/>
          <p:cNvSpPr>
            <a:spLocks noChangeArrowheads="1" noChangeShapeType="1" noTextEdit="1"/>
          </p:cNvSpPr>
          <p:nvPr/>
        </p:nvSpPr>
        <p:spPr bwMode="auto">
          <a:xfrm>
            <a:off x="2062163" y="188913"/>
            <a:ext cx="5686425" cy="342900"/>
          </a:xfrm>
          <a:prstGeom prst="rect">
            <a:avLst/>
          </a:prstGeom>
        </p:spPr>
        <p:txBody>
          <a:bodyPr wrap="none" fromWordArt="1">
            <a:prstTxWarp prst="textPlain">
              <a:avLst>
                <a:gd name="adj" fmla="val 50000"/>
              </a:avLst>
            </a:prstTxWarp>
          </a:bodyPr>
          <a:lstStyle/>
          <a:p>
            <a:pPr algn="ctr"/>
            <a:r>
              <a:rPr lang="ru-RU" sz="2400" b="1" kern="10" dirty="0">
                <a:ln w="9525">
                  <a:noFill/>
                  <a:round/>
                  <a:headEnd/>
                  <a:tailEnd/>
                </a:ln>
                <a:gradFill rotWithShape="1">
                  <a:gsLst>
                    <a:gs pos="0">
                      <a:srgbClr val="650717"/>
                    </a:gs>
                    <a:gs pos="50000">
                      <a:srgbClr val="990099"/>
                    </a:gs>
                    <a:gs pos="100000">
                      <a:srgbClr val="650717"/>
                    </a:gs>
                  </a:gsLst>
                  <a:lin ang="2700000" scaled="1"/>
                </a:gradFill>
                <a:effectLst>
                  <a:prstShdw prst="shdw17" dist="17961" dir="2700000">
                    <a:srgbClr val="3D040E"/>
                  </a:prstShdw>
                </a:effectLst>
                <a:latin typeface="Times New Roman"/>
                <a:cs typeface="Times New Roman"/>
              </a:rPr>
              <a:t>КОНФЛИКТ ИНТЕРЕСОВ –</a:t>
            </a:r>
          </a:p>
        </p:txBody>
      </p:sp>
      <p:sp>
        <p:nvSpPr>
          <p:cNvPr id="12291" name="Text Box 3"/>
          <p:cNvSpPr txBox="1">
            <a:spLocks noChangeArrowheads="1"/>
          </p:cNvSpPr>
          <p:nvPr/>
        </p:nvSpPr>
        <p:spPr bwMode="auto">
          <a:xfrm>
            <a:off x="271463" y="765175"/>
            <a:ext cx="9255125" cy="6586418"/>
          </a:xfrm>
          <a:prstGeom prst="rect">
            <a:avLst/>
          </a:prstGeom>
          <a:noFill/>
          <a:ln w="38100">
            <a:noFill/>
            <a:miter lim="800000"/>
            <a:headEnd/>
            <a:tailEnd/>
          </a:ln>
          <a:effectLst/>
        </p:spPr>
        <p:txBody>
          <a:bodyPr lIns="0" tIns="0" rIns="0" bIns="0">
            <a:spAutoFit/>
          </a:bodyPr>
          <a:lstStyle/>
          <a:p>
            <a:r>
              <a:rPr lang="ru-RU" sz="2000" b="1" dirty="0" smtClean="0"/>
              <a:t>1. Под конфликтом интересов в настоящем Федеральном законе понимается ситуация, при которой личная заинтересованность (прямая или косвенная) лица, замещающего должность, замещение которой предусматривает обязанность принимать меры по предотвращению и урегулированию конфликта интересов, влияет или может повлиять на надлежащее, объективное и беспристрастное исполнение им должностных (служебных) обязанностей (осуществление полномочий).</a:t>
            </a:r>
          </a:p>
          <a:p>
            <a:r>
              <a:rPr lang="ru-RU" sz="2000" b="1" dirty="0" smtClean="0"/>
              <a:t>2. В </a:t>
            </a:r>
            <a:r>
              <a:rPr lang="ru-RU" sz="2000" b="1" dirty="0" smtClean="0">
                <a:hlinkClick r:id="rId2"/>
              </a:rPr>
              <a:t>части 1</a:t>
            </a:r>
            <a:r>
              <a:rPr lang="ru-RU" sz="2000" b="1" dirty="0" smtClean="0"/>
              <a:t> настоящей статьи под личной заинтересованностью понимается возможность получения доходов в виде денег, иного имущества, в том числе имущественных прав, услуг имущественного характера, результатов выполненных работ или каких-либо выгод (преимуществ) лицом, указанным в части 1 настоящей статьи, и (или) состоящими с ним в близком родстве или свойстве лицами (родителями, супругами, детьми, братьями, сестрами, а также братьями, сестрами, родителями, детьми супругов и супругами детей), гражданами или организациями, с которыми лицо, указанное в части 1 настоящей статьи, и (или) лица, состоящие с ним в близком родстве или свойстве, связаны имущественными, корпоративными или иными близкими отношениями.</a:t>
            </a:r>
          </a:p>
          <a:p>
            <a:r>
              <a:rPr lang="ru-RU" sz="2000" b="1" dirty="0" smtClean="0"/>
              <a:t/>
            </a:r>
            <a:br>
              <a:rPr lang="ru-RU" sz="2000" b="1" dirty="0" smtClean="0"/>
            </a:br>
            <a:r>
              <a:rPr lang="ru-RU" sz="2000" b="1" dirty="0" smtClean="0"/>
              <a:t/>
            </a:r>
            <a:br>
              <a:rPr lang="ru-RU" sz="2000" b="1" dirty="0" smtClean="0"/>
            </a:br>
            <a:r>
              <a:rPr lang="ru-RU" sz="2000" b="1" dirty="0" smtClean="0"/>
              <a:t>Система ГАРАНТ: </a:t>
            </a:r>
            <a:r>
              <a:rPr lang="ru-RU" sz="2000" b="1" dirty="0" smtClean="0">
                <a:hlinkClick r:id="rId2"/>
              </a:rPr>
              <a:t>http://base.garant.ru/12164203/#block_10#ixzz43WeDVm3Y</a:t>
            </a:r>
            <a:endParaRPr lang="ru-RU" sz="2000" b="1" dirty="0">
              <a:solidFill>
                <a:srgbClr val="000066"/>
              </a:solidFill>
            </a:endParaRPr>
          </a:p>
        </p:txBody>
      </p:sp>
      <p:sp>
        <p:nvSpPr>
          <p:cNvPr id="12293" name="Line 7"/>
          <p:cNvSpPr>
            <a:spLocks noChangeShapeType="1"/>
          </p:cNvSpPr>
          <p:nvPr/>
        </p:nvSpPr>
        <p:spPr bwMode="auto">
          <a:xfrm>
            <a:off x="135890" y="6489700"/>
            <a:ext cx="9582150" cy="0"/>
          </a:xfrm>
          <a:prstGeom prst="line">
            <a:avLst/>
          </a:prstGeom>
          <a:noFill/>
          <a:ln w="38100" cmpd="dbl">
            <a:solidFill>
              <a:srgbClr val="FF6600"/>
            </a:solidFill>
            <a:round/>
            <a:headEnd/>
            <a:tailEnd/>
          </a:ln>
          <a:effectLst/>
        </p:spPr>
        <p:txBody>
          <a:bodyPr/>
          <a:lstStyle/>
          <a:p>
            <a:endParaRPr lang="ru-RU" dirty="0"/>
          </a:p>
        </p:txBody>
      </p:sp>
    </p:spTree>
  </p:cSld>
  <p:clrMapOvr>
    <a:masterClrMapping/>
  </p:clrMapOvr>
  <p:transition spd="slow">
    <p:cover dir="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5300" y="213360"/>
            <a:ext cx="9410700" cy="838200"/>
          </a:xfrm>
        </p:spPr>
        <p:txBody>
          <a:bodyPr>
            <a:noAutofit/>
          </a:bodyPr>
          <a:lstStyle/>
          <a:p>
            <a:r>
              <a:rPr lang="ru-RU" sz="2000" b="1" dirty="0" smtClean="0">
                <a:solidFill>
                  <a:schemeClr val="tx1"/>
                </a:solidFill>
                <a:latin typeface="Times New Roman" pitchFamily="18" charset="0"/>
                <a:cs typeface="Times New Roman" pitchFamily="18" charset="0"/>
              </a:rPr>
              <a:t>3. Обязанность принимать меры по предотвращению и урегулированию конфликта интересов возлагается:</a:t>
            </a:r>
            <a:endParaRPr lang="ru-RU" sz="2000" b="1" dirty="0">
              <a:solidFill>
                <a:schemeClr val="tx1"/>
              </a:solidFill>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pPr>
              <a:buNone/>
            </a:pPr>
            <a:r>
              <a:rPr lang="ru-RU" sz="2000" b="1" dirty="0" smtClean="0">
                <a:solidFill>
                  <a:schemeClr val="tx1"/>
                </a:solidFill>
                <a:latin typeface="Times New Roman" pitchFamily="18" charset="0"/>
                <a:cs typeface="Times New Roman" pitchFamily="18" charset="0"/>
              </a:rPr>
              <a:t>1) на государственных и муниципальных служащих;</a:t>
            </a:r>
          </a:p>
          <a:p>
            <a:pPr>
              <a:buNone/>
            </a:pPr>
            <a:r>
              <a:rPr lang="ru-RU" sz="2000" b="1" dirty="0" smtClean="0">
                <a:solidFill>
                  <a:schemeClr val="tx1"/>
                </a:solidFill>
                <a:latin typeface="Times New Roman" pitchFamily="18" charset="0"/>
                <a:cs typeface="Times New Roman" pitchFamily="18" charset="0"/>
              </a:rPr>
              <a:t>2) на служащих Центрального банка Российской Федерации, работников, замещающих должности в государственных корпорациях, публично-правовых компаниях, Пенсионном фонде Российской Федерации, Фонде социального страхования Российской Федерации, Федеральном фонде обязательного медицинского страхования, иных организациях, создаваемых Российской Федерацией на основании федеральных законов, на лиц, замещающих должности финансового уполномоченного, руководителя службы обеспечения деятельности финансового уполномоченного;</a:t>
            </a:r>
          </a:p>
          <a:p>
            <a:pPr>
              <a:buNone/>
            </a:pPr>
            <a:r>
              <a:rPr lang="ru-RU" sz="2000" b="1" dirty="0" smtClean="0">
                <a:solidFill>
                  <a:schemeClr val="tx1"/>
                </a:solidFill>
                <a:latin typeface="Times New Roman" pitchFamily="18" charset="0"/>
                <a:cs typeface="Times New Roman" pitchFamily="18" charset="0"/>
              </a:rPr>
              <a:t>3) на работников, замещающих отдельные должности, включенные в перечни, установленные федеральными государственными органами, на основании трудового договора в организациях, создаваемых для выполнения задач, поставленных перед федеральными государственными органами;</a:t>
            </a:r>
          </a:p>
          <a:p>
            <a:pPr>
              <a:buNone/>
            </a:pPr>
            <a:r>
              <a:rPr lang="ru-RU" sz="2000" b="1" dirty="0" smtClean="0">
                <a:solidFill>
                  <a:schemeClr val="tx1"/>
                </a:solidFill>
                <a:latin typeface="Times New Roman" pitchFamily="18" charset="0"/>
                <a:cs typeface="Times New Roman" pitchFamily="18" charset="0"/>
              </a:rPr>
              <a:t>4) на иные категории лиц в случаях, предусмотренных федеральными законами.</a:t>
            </a:r>
          </a:p>
          <a:p>
            <a:endParaRPr lang="ru-RU" b="1" dirty="0">
              <a:solidFill>
                <a:schemeClr val="tx1"/>
              </a:solidFill>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pPr>
              <a:defRPr/>
            </a:pPr>
            <a:fld id="{A7037ECA-21E4-404D-B2BC-8663351594C7}"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WordArt 2"/>
          <p:cNvSpPr>
            <a:spLocks noChangeArrowheads="1" noChangeShapeType="1" noTextEdit="1"/>
          </p:cNvSpPr>
          <p:nvPr/>
        </p:nvSpPr>
        <p:spPr bwMode="auto">
          <a:xfrm>
            <a:off x="933450" y="284163"/>
            <a:ext cx="7997825" cy="590550"/>
          </a:xfrm>
          <a:prstGeom prst="rect">
            <a:avLst/>
          </a:prstGeom>
        </p:spPr>
        <p:txBody>
          <a:bodyPr wrap="none" fromWordArt="1">
            <a:prstTxWarp prst="textPlain">
              <a:avLst>
                <a:gd name="adj" fmla="val 50000"/>
              </a:avLst>
            </a:prstTxWarp>
          </a:bodyPr>
          <a:lstStyle/>
          <a:p>
            <a:pPr algn="dist"/>
            <a:r>
              <a:rPr lang="ru-RU" sz="2400" b="1" kern="10" dirty="0">
                <a:ln w="9525">
                  <a:noFill/>
                  <a:round/>
                  <a:headEnd/>
                  <a:tailEnd/>
                </a:ln>
                <a:gradFill rotWithShape="1">
                  <a:gsLst>
                    <a:gs pos="0">
                      <a:srgbClr val="650717"/>
                    </a:gs>
                    <a:gs pos="50000">
                      <a:srgbClr val="990099"/>
                    </a:gs>
                    <a:gs pos="100000">
                      <a:srgbClr val="650717"/>
                    </a:gs>
                  </a:gsLst>
                  <a:lin ang="2700000" scaled="1"/>
                </a:gradFill>
                <a:effectLst>
                  <a:prstShdw prst="shdw17" dist="17961" dir="2700000">
                    <a:srgbClr val="3D040E"/>
                  </a:prstShdw>
                </a:effectLst>
                <a:latin typeface="Times New Roman"/>
                <a:cs typeface="Times New Roman"/>
              </a:rPr>
              <a:t>СТРУКТУРА</a:t>
            </a:r>
          </a:p>
          <a:p>
            <a:pPr algn="dist"/>
            <a:r>
              <a:rPr lang="ru-RU" sz="2400" b="1" kern="10" dirty="0">
                <a:ln w="9525">
                  <a:noFill/>
                  <a:round/>
                  <a:headEnd/>
                  <a:tailEnd/>
                </a:ln>
                <a:gradFill rotWithShape="1">
                  <a:gsLst>
                    <a:gs pos="0">
                      <a:srgbClr val="650717"/>
                    </a:gs>
                    <a:gs pos="50000">
                      <a:srgbClr val="990099"/>
                    </a:gs>
                    <a:gs pos="100000">
                      <a:srgbClr val="650717"/>
                    </a:gs>
                  </a:gsLst>
                  <a:lin ang="2700000" scaled="1"/>
                </a:gradFill>
                <a:effectLst>
                  <a:prstShdw prst="shdw17" dist="17961" dir="2700000">
                    <a:srgbClr val="3D040E"/>
                  </a:prstShdw>
                </a:effectLst>
                <a:latin typeface="Times New Roman"/>
                <a:cs typeface="Times New Roman"/>
              </a:rPr>
              <a:t>КОНФЛИКТА ИНТЕРЕСОВ </a:t>
            </a:r>
          </a:p>
        </p:txBody>
      </p:sp>
      <p:graphicFrame>
        <p:nvGraphicFramePr>
          <p:cNvPr id="13315" name="Object 3"/>
          <p:cNvGraphicFramePr>
            <a:graphicFrameLocks noChangeAspect="1"/>
          </p:cNvGraphicFramePr>
          <p:nvPr/>
        </p:nvGraphicFramePr>
        <p:xfrm>
          <a:off x="4278313" y="2041525"/>
          <a:ext cx="1577975" cy="1838325"/>
        </p:xfrm>
        <a:graphic>
          <a:graphicData uri="http://schemas.openxmlformats.org/presentationml/2006/ole">
            <mc:AlternateContent xmlns:mc="http://schemas.openxmlformats.org/markup-compatibility/2006">
              <mc:Choice xmlns:v="urn:schemas-microsoft-com:vml" Requires="v">
                <p:oleObj spid="_x0000_s13332" r:id="rId3" imgW="3848100" imgH="5478463" progId="">
                  <p:embed/>
                </p:oleObj>
              </mc:Choice>
              <mc:Fallback>
                <p:oleObj r:id="rId3" imgW="3848100" imgH="5478463" progId="">
                  <p:embed/>
                  <p:pic>
                    <p:nvPicPr>
                      <p:cNvPr id="0" name="Picture 17"/>
                      <p:cNvPicPr>
                        <a:picLocks noChangeAspect="1" noChangeArrowheads="1"/>
                      </p:cNvPicPr>
                      <p:nvPr/>
                    </p:nvPicPr>
                    <p:blipFill>
                      <a:blip r:embed="rId4">
                        <a:lum bright="18000"/>
                        <a:extLst>
                          <a:ext uri="{28A0092B-C50C-407E-A947-70E740481C1C}">
                            <a14:useLocalDpi xmlns:a14="http://schemas.microsoft.com/office/drawing/2010/main" val="0"/>
                          </a:ext>
                        </a:extLst>
                      </a:blip>
                      <a:srcRect/>
                      <a:stretch>
                        <a:fillRect/>
                      </a:stretch>
                    </p:blipFill>
                    <p:spPr bwMode="auto">
                      <a:xfrm>
                        <a:off x="4278313" y="2041525"/>
                        <a:ext cx="1577975" cy="1838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4324" name="Text Box 4"/>
          <p:cNvSpPr txBox="1">
            <a:spLocks noChangeArrowheads="1"/>
          </p:cNvSpPr>
          <p:nvPr/>
        </p:nvSpPr>
        <p:spPr bwMode="auto">
          <a:xfrm>
            <a:off x="395288" y="1365250"/>
            <a:ext cx="2476500" cy="547688"/>
          </a:xfrm>
          <a:prstGeom prst="rect">
            <a:avLst/>
          </a:prstGeom>
          <a:gradFill rotWithShape="0">
            <a:gsLst>
              <a:gs pos="0">
                <a:srgbClr val="FFFF99"/>
              </a:gs>
              <a:gs pos="50000">
                <a:srgbClr val="FFFFFF"/>
              </a:gs>
              <a:gs pos="100000">
                <a:srgbClr val="FFFF99"/>
              </a:gs>
            </a:gsLst>
            <a:lin ang="2700000" scaled="1"/>
          </a:gradFill>
          <a:ln w="38100">
            <a:miter lim="800000"/>
            <a:headEnd/>
            <a:tailEnd/>
          </a:ln>
          <a:effectLst/>
          <a:scene3d>
            <a:camera prst="legacyObliqueTopRight"/>
            <a:lightRig rig="legacyFlat3" dir="b"/>
          </a:scene3d>
          <a:sp3d extrusionH="430200" prstMaterial="legacyMatte">
            <a:bevelT w="13500" h="13500" prst="angle"/>
            <a:bevelB w="13500" h="13500" prst="angle"/>
            <a:extrusionClr>
              <a:srgbClr val="FFFF99"/>
            </a:extrusionClr>
          </a:sp3d>
          <a:extLst>
            <a:ext uri="{AF507438-7753-43E0-B8FC-AC1667EBCBE1}">
              <a14:hiddenEffects xmlns:a14="http://schemas.microsoft.com/office/drawing/2010/main">
                <a:effectLst>
                  <a:outerShdw dist="107763" dir="18900000" algn="ctr" rotWithShape="0">
                    <a:srgbClr val="66FFFF"/>
                  </a:outerShdw>
                </a:effectLst>
              </a14:hiddenEffects>
            </a:ext>
          </a:extLst>
        </p:spPr>
        <p:txBody>
          <a:bodyPr lIns="0" tIns="108000" rIns="0" bIns="126000">
            <a:spAutoFit/>
            <a:flatTx/>
          </a:bodyPr>
          <a:lstStyle>
            <a:lvl1pPr eaLnBrk="0" hangingPunct="0">
              <a:defRPr sz="2800">
                <a:solidFill>
                  <a:schemeClr val="tx1"/>
                </a:solidFill>
                <a:latin typeface="Times New Roman" pitchFamily="18" charset="0"/>
                <a:cs typeface="Times New Roman" pitchFamily="18" charset="0"/>
              </a:defRPr>
            </a:lvl1pPr>
            <a:lvl2pPr marL="742950" indent="-285750" eaLnBrk="0" hangingPunct="0">
              <a:defRPr sz="2800">
                <a:solidFill>
                  <a:schemeClr val="tx1"/>
                </a:solidFill>
                <a:latin typeface="Times New Roman" pitchFamily="18" charset="0"/>
                <a:cs typeface="Times New Roman" pitchFamily="18" charset="0"/>
              </a:defRPr>
            </a:lvl2pPr>
            <a:lvl3pPr marL="1143000" indent="-228600" eaLnBrk="0" hangingPunct="0">
              <a:defRPr sz="2800">
                <a:solidFill>
                  <a:schemeClr val="tx1"/>
                </a:solidFill>
                <a:latin typeface="Times New Roman" pitchFamily="18" charset="0"/>
                <a:cs typeface="Times New Roman" pitchFamily="18" charset="0"/>
              </a:defRPr>
            </a:lvl3pPr>
            <a:lvl4pPr marL="1600200" indent="-228600" eaLnBrk="0" hangingPunct="0">
              <a:defRPr sz="2800">
                <a:solidFill>
                  <a:schemeClr val="tx1"/>
                </a:solidFill>
                <a:latin typeface="Times New Roman" pitchFamily="18" charset="0"/>
                <a:cs typeface="Times New Roman" pitchFamily="18" charset="0"/>
              </a:defRPr>
            </a:lvl4pPr>
            <a:lvl5pPr marL="2057400" indent="-228600" eaLnBrk="0" hangingPunct="0">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9pPr>
          </a:lstStyle>
          <a:p>
            <a:pPr algn="ctr" eaLnBrk="1" hangingPunct="1">
              <a:spcBef>
                <a:spcPct val="0"/>
              </a:spcBef>
              <a:defRPr/>
            </a:pPr>
            <a:r>
              <a:rPr lang="ru-RU" sz="2000" b="1" dirty="0" smtClean="0">
                <a:solidFill>
                  <a:srgbClr val="003366"/>
                </a:solidFill>
                <a:effectLst>
                  <a:outerShdw blurRad="38100" dist="38100" dir="2700000" algn="tl">
                    <a:srgbClr val="000000"/>
                  </a:outerShdw>
                </a:effectLst>
              </a:rPr>
              <a:t>Личные интересы</a:t>
            </a:r>
            <a:endParaRPr lang="ru-RU" sz="2000" dirty="0" smtClean="0">
              <a:solidFill>
                <a:srgbClr val="003366"/>
              </a:solidFill>
              <a:effectLst>
                <a:outerShdw blurRad="38100" dist="38100" dir="2700000" algn="tl">
                  <a:srgbClr val="000000"/>
                </a:outerShdw>
              </a:effectLst>
            </a:endParaRPr>
          </a:p>
        </p:txBody>
      </p:sp>
      <p:sp>
        <p:nvSpPr>
          <p:cNvPr id="184325" name="Text Box 5"/>
          <p:cNvSpPr txBox="1">
            <a:spLocks noChangeArrowheads="1"/>
          </p:cNvSpPr>
          <p:nvPr/>
        </p:nvSpPr>
        <p:spPr bwMode="auto">
          <a:xfrm>
            <a:off x="6958013" y="1341438"/>
            <a:ext cx="2476500" cy="851838"/>
          </a:xfrm>
          <a:prstGeom prst="rect">
            <a:avLst/>
          </a:prstGeom>
          <a:gradFill rotWithShape="0">
            <a:gsLst>
              <a:gs pos="0">
                <a:srgbClr val="FFFF99"/>
              </a:gs>
              <a:gs pos="50000">
                <a:srgbClr val="FFFFFF"/>
              </a:gs>
              <a:gs pos="100000">
                <a:srgbClr val="FFFF99"/>
              </a:gs>
            </a:gsLst>
            <a:lin ang="2700000" scaled="1"/>
          </a:gradFill>
          <a:ln>
            <a:noFill/>
          </a:ln>
          <a:effectLst/>
          <a:scene3d>
            <a:camera prst="legacyObliqueTopRight"/>
            <a:lightRig rig="legacyFlat3" dir="b"/>
          </a:scene3d>
          <a:sp3d extrusionH="430200" prstMaterial="legacyMatte">
            <a:bevelT w="13500" h="13500" prst="angle"/>
            <a:bevelB w="13500" h="13500" prst="angle"/>
            <a:extrusionClr>
              <a:srgbClr val="FFFF99"/>
            </a:extrusion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07763" dir="18900000" algn="ctr" rotWithShape="0">
                    <a:srgbClr val="808080"/>
                  </a:outerShdw>
                </a:effectLst>
              </a14:hiddenEffects>
            </a:ext>
          </a:extLst>
        </p:spPr>
        <p:txBody>
          <a:bodyPr lIns="0" tIns="108000" rIns="0" bIns="126000">
            <a:spAutoFit/>
            <a:flatTx/>
          </a:bodyPr>
          <a:lstStyle>
            <a:lvl1pPr eaLnBrk="0" hangingPunct="0">
              <a:defRPr sz="2800">
                <a:solidFill>
                  <a:schemeClr val="tx1"/>
                </a:solidFill>
                <a:latin typeface="Times New Roman" pitchFamily="18" charset="0"/>
                <a:cs typeface="Times New Roman" pitchFamily="18" charset="0"/>
              </a:defRPr>
            </a:lvl1pPr>
            <a:lvl2pPr marL="742950" indent="-285750" eaLnBrk="0" hangingPunct="0">
              <a:defRPr sz="2800">
                <a:solidFill>
                  <a:schemeClr val="tx1"/>
                </a:solidFill>
                <a:latin typeface="Times New Roman" pitchFamily="18" charset="0"/>
                <a:cs typeface="Times New Roman" pitchFamily="18" charset="0"/>
              </a:defRPr>
            </a:lvl2pPr>
            <a:lvl3pPr marL="1143000" indent="-228600" eaLnBrk="0" hangingPunct="0">
              <a:defRPr sz="2800">
                <a:solidFill>
                  <a:schemeClr val="tx1"/>
                </a:solidFill>
                <a:latin typeface="Times New Roman" pitchFamily="18" charset="0"/>
                <a:cs typeface="Times New Roman" pitchFamily="18" charset="0"/>
              </a:defRPr>
            </a:lvl3pPr>
            <a:lvl4pPr marL="1600200" indent="-228600" eaLnBrk="0" hangingPunct="0">
              <a:defRPr sz="2800">
                <a:solidFill>
                  <a:schemeClr val="tx1"/>
                </a:solidFill>
                <a:latin typeface="Times New Roman" pitchFamily="18" charset="0"/>
                <a:cs typeface="Times New Roman" pitchFamily="18" charset="0"/>
              </a:defRPr>
            </a:lvl4pPr>
            <a:lvl5pPr marL="2057400" indent="-228600" eaLnBrk="0" hangingPunct="0">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9pPr>
          </a:lstStyle>
          <a:p>
            <a:pPr algn="ctr" eaLnBrk="1" hangingPunct="1">
              <a:spcBef>
                <a:spcPct val="0"/>
              </a:spcBef>
              <a:defRPr/>
            </a:pPr>
            <a:r>
              <a:rPr lang="ru-RU" sz="2000" b="1" dirty="0" smtClean="0">
                <a:solidFill>
                  <a:srgbClr val="003366"/>
                </a:solidFill>
                <a:effectLst>
                  <a:outerShdw blurRad="38100" dist="38100" dir="2700000" algn="tl">
                    <a:srgbClr val="000000"/>
                  </a:outerShdw>
                </a:effectLst>
              </a:rPr>
              <a:t>Государство,  МСУ, Фонд</a:t>
            </a:r>
          </a:p>
        </p:txBody>
      </p:sp>
      <p:sp>
        <p:nvSpPr>
          <p:cNvPr id="184326" name="Text Box 6"/>
          <p:cNvSpPr txBox="1">
            <a:spLocks noChangeArrowheads="1"/>
          </p:cNvSpPr>
          <p:nvPr/>
        </p:nvSpPr>
        <p:spPr bwMode="auto">
          <a:xfrm>
            <a:off x="271463" y="5480050"/>
            <a:ext cx="2476500" cy="655638"/>
          </a:xfrm>
          <a:prstGeom prst="rect">
            <a:avLst/>
          </a:prstGeom>
          <a:gradFill rotWithShape="0">
            <a:gsLst>
              <a:gs pos="0">
                <a:srgbClr val="FFFF99"/>
              </a:gs>
              <a:gs pos="50000">
                <a:srgbClr val="FFFFFF"/>
              </a:gs>
              <a:gs pos="100000">
                <a:srgbClr val="FFFF99"/>
              </a:gs>
            </a:gsLst>
            <a:lin ang="2700000" scaled="1"/>
          </a:gradFill>
          <a:ln>
            <a:noFill/>
          </a:ln>
          <a:effectLst/>
          <a:scene3d>
            <a:camera prst="legacyObliqueTopRight"/>
            <a:lightRig rig="legacyFlat3" dir="b"/>
          </a:scene3d>
          <a:sp3d extrusionH="430200" prstMaterial="legacyMatte">
            <a:bevelT w="13500" h="13500" prst="angle"/>
            <a:bevelB w="13500" h="13500" prst="angle"/>
            <a:extrusionClr>
              <a:srgbClr val="FFFF99"/>
            </a:extrusion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07763" dir="18900000" algn="ctr" rotWithShape="0">
                    <a:srgbClr val="808080"/>
                  </a:outerShdw>
                </a:effectLst>
              </a14:hiddenEffects>
            </a:ext>
          </a:extLst>
        </p:spPr>
        <p:txBody>
          <a:bodyPr lIns="0" tIns="0" rIns="0" bIns="36000">
            <a:spAutoFit/>
            <a:flatTx/>
          </a:bodyPr>
          <a:lstStyle>
            <a:lvl1pPr eaLnBrk="0" hangingPunct="0">
              <a:defRPr sz="2800">
                <a:solidFill>
                  <a:schemeClr val="tx1"/>
                </a:solidFill>
                <a:latin typeface="Times New Roman" pitchFamily="18" charset="0"/>
                <a:cs typeface="Times New Roman" pitchFamily="18" charset="0"/>
              </a:defRPr>
            </a:lvl1pPr>
            <a:lvl2pPr marL="742950" indent="-285750" eaLnBrk="0" hangingPunct="0">
              <a:defRPr sz="2800">
                <a:solidFill>
                  <a:schemeClr val="tx1"/>
                </a:solidFill>
                <a:latin typeface="Times New Roman" pitchFamily="18" charset="0"/>
                <a:cs typeface="Times New Roman" pitchFamily="18" charset="0"/>
              </a:defRPr>
            </a:lvl2pPr>
            <a:lvl3pPr marL="1143000" indent="-228600" eaLnBrk="0" hangingPunct="0">
              <a:defRPr sz="2800">
                <a:solidFill>
                  <a:schemeClr val="tx1"/>
                </a:solidFill>
                <a:latin typeface="Times New Roman" pitchFamily="18" charset="0"/>
                <a:cs typeface="Times New Roman" pitchFamily="18" charset="0"/>
              </a:defRPr>
            </a:lvl3pPr>
            <a:lvl4pPr marL="1600200" indent="-228600" eaLnBrk="0" hangingPunct="0">
              <a:defRPr sz="2800">
                <a:solidFill>
                  <a:schemeClr val="tx1"/>
                </a:solidFill>
                <a:latin typeface="Times New Roman" pitchFamily="18" charset="0"/>
                <a:cs typeface="Times New Roman" pitchFamily="18" charset="0"/>
              </a:defRPr>
            </a:lvl4pPr>
            <a:lvl5pPr marL="2057400" indent="-228600" eaLnBrk="0" hangingPunct="0">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9pPr>
          </a:lstStyle>
          <a:p>
            <a:pPr algn="ctr" eaLnBrk="1" hangingPunct="1">
              <a:spcBef>
                <a:spcPct val="0"/>
              </a:spcBef>
              <a:defRPr/>
            </a:pPr>
            <a:r>
              <a:rPr lang="ru-RU" sz="2000" b="1" dirty="0" smtClean="0">
                <a:solidFill>
                  <a:srgbClr val="003366"/>
                </a:solidFill>
                <a:effectLst>
                  <a:outerShdw blurRad="38100" dist="38100" dir="2700000" algn="tl">
                    <a:srgbClr val="000000"/>
                  </a:outerShdw>
                </a:effectLst>
              </a:rPr>
              <a:t>Близкие, друзья, знакомые</a:t>
            </a:r>
          </a:p>
        </p:txBody>
      </p:sp>
      <p:sp>
        <p:nvSpPr>
          <p:cNvPr id="184327" name="Text Box 7"/>
          <p:cNvSpPr txBox="1">
            <a:spLocks noChangeArrowheads="1"/>
          </p:cNvSpPr>
          <p:nvPr/>
        </p:nvSpPr>
        <p:spPr bwMode="auto">
          <a:xfrm>
            <a:off x="6958013" y="5456238"/>
            <a:ext cx="2476500" cy="655637"/>
          </a:xfrm>
          <a:prstGeom prst="rect">
            <a:avLst/>
          </a:prstGeom>
          <a:gradFill rotWithShape="0">
            <a:gsLst>
              <a:gs pos="0">
                <a:srgbClr val="FFFF99"/>
              </a:gs>
              <a:gs pos="50000">
                <a:srgbClr val="FFFFFF"/>
              </a:gs>
              <a:gs pos="100000">
                <a:srgbClr val="FFFF99"/>
              </a:gs>
            </a:gsLst>
            <a:lin ang="2700000" scaled="1"/>
          </a:gradFill>
          <a:ln>
            <a:noFill/>
          </a:ln>
          <a:effectLst/>
          <a:scene3d>
            <a:camera prst="legacyObliqueTopRight"/>
            <a:lightRig rig="legacyFlat3" dir="b"/>
          </a:scene3d>
          <a:sp3d extrusionH="430200" prstMaterial="legacyMatte">
            <a:bevelT w="13500" h="13500" prst="angle"/>
            <a:bevelB w="13500" h="13500" prst="angle"/>
            <a:extrusionClr>
              <a:srgbClr val="FFFF99"/>
            </a:extrusion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07763" dir="18900000" algn="ctr" rotWithShape="0">
                    <a:srgbClr val="808080"/>
                  </a:outerShdw>
                </a:effectLst>
              </a14:hiddenEffects>
            </a:ext>
          </a:extLst>
        </p:spPr>
        <p:txBody>
          <a:bodyPr lIns="0" tIns="0" rIns="0" bIns="36000">
            <a:spAutoFit/>
            <a:flatTx/>
          </a:bodyPr>
          <a:lstStyle>
            <a:lvl1pPr eaLnBrk="0" hangingPunct="0">
              <a:defRPr sz="2800">
                <a:solidFill>
                  <a:schemeClr val="tx1"/>
                </a:solidFill>
                <a:latin typeface="Times New Roman" pitchFamily="18" charset="0"/>
                <a:cs typeface="Times New Roman" pitchFamily="18" charset="0"/>
              </a:defRPr>
            </a:lvl1pPr>
            <a:lvl2pPr marL="742950" indent="-285750" eaLnBrk="0" hangingPunct="0">
              <a:defRPr sz="2800">
                <a:solidFill>
                  <a:schemeClr val="tx1"/>
                </a:solidFill>
                <a:latin typeface="Times New Roman" pitchFamily="18" charset="0"/>
                <a:cs typeface="Times New Roman" pitchFamily="18" charset="0"/>
              </a:defRPr>
            </a:lvl2pPr>
            <a:lvl3pPr marL="1143000" indent="-228600" eaLnBrk="0" hangingPunct="0">
              <a:defRPr sz="2800">
                <a:solidFill>
                  <a:schemeClr val="tx1"/>
                </a:solidFill>
                <a:latin typeface="Times New Roman" pitchFamily="18" charset="0"/>
                <a:cs typeface="Times New Roman" pitchFamily="18" charset="0"/>
              </a:defRPr>
            </a:lvl3pPr>
            <a:lvl4pPr marL="1600200" indent="-228600" eaLnBrk="0" hangingPunct="0">
              <a:defRPr sz="2800">
                <a:solidFill>
                  <a:schemeClr val="tx1"/>
                </a:solidFill>
                <a:latin typeface="Times New Roman" pitchFamily="18" charset="0"/>
                <a:cs typeface="Times New Roman" pitchFamily="18" charset="0"/>
              </a:defRPr>
            </a:lvl4pPr>
            <a:lvl5pPr marL="2057400" indent="-228600" eaLnBrk="0" hangingPunct="0">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9pPr>
          </a:lstStyle>
          <a:p>
            <a:pPr algn="ctr" eaLnBrk="1" hangingPunct="1">
              <a:spcBef>
                <a:spcPct val="0"/>
              </a:spcBef>
              <a:defRPr/>
            </a:pPr>
            <a:r>
              <a:rPr lang="ru-RU" sz="2000" b="1" dirty="0" smtClean="0">
                <a:solidFill>
                  <a:srgbClr val="003366"/>
                </a:solidFill>
                <a:effectLst>
                  <a:outerShdw blurRad="38100" dist="38100" dir="2700000" algn="tl">
                    <a:srgbClr val="000000"/>
                  </a:outerShdw>
                </a:effectLst>
              </a:rPr>
              <a:t>Физические и юридические лица</a:t>
            </a:r>
          </a:p>
        </p:txBody>
      </p:sp>
      <p:sp>
        <p:nvSpPr>
          <p:cNvPr id="184328" name="Text Box 8"/>
          <p:cNvSpPr txBox="1">
            <a:spLocks noChangeArrowheads="1"/>
          </p:cNvSpPr>
          <p:nvPr/>
        </p:nvSpPr>
        <p:spPr bwMode="auto">
          <a:xfrm>
            <a:off x="3738563" y="4337050"/>
            <a:ext cx="2476500" cy="651905"/>
          </a:xfrm>
          <a:prstGeom prst="rect">
            <a:avLst/>
          </a:prstGeom>
          <a:gradFill rotWithShape="0">
            <a:gsLst>
              <a:gs pos="0">
                <a:srgbClr val="FFFF99"/>
              </a:gs>
              <a:gs pos="50000">
                <a:srgbClr val="FFFFFF"/>
              </a:gs>
              <a:gs pos="100000">
                <a:srgbClr val="FFFF99"/>
              </a:gs>
            </a:gsLst>
            <a:lin ang="2700000" scaled="1"/>
          </a:gradFill>
          <a:ln>
            <a:noFill/>
          </a:ln>
          <a:effectLst/>
          <a:scene3d>
            <a:camera prst="legacyObliqueTopRight"/>
            <a:lightRig rig="legacyFlat3" dir="b"/>
          </a:scene3d>
          <a:sp3d extrusionH="430200" prstMaterial="legacyMatte">
            <a:bevelT w="13500" h="13500" prst="angle"/>
            <a:bevelB w="13500" h="13500" prst="angle"/>
            <a:extrusionClr>
              <a:srgbClr val="FFFF99"/>
            </a:extrusion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07763" dir="18900000" algn="ctr" rotWithShape="0">
                    <a:srgbClr val="808080"/>
                  </a:outerShdw>
                </a:effectLst>
              </a14:hiddenEffects>
            </a:ext>
          </a:extLst>
        </p:spPr>
        <p:txBody>
          <a:bodyPr lIns="0" tIns="0" rIns="0" bIns="36000">
            <a:spAutoFit/>
            <a:flatTx/>
          </a:bodyPr>
          <a:lstStyle>
            <a:lvl1pPr eaLnBrk="0" hangingPunct="0">
              <a:defRPr sz="2800">
                <a:solidFill>
                  <a:schemeClr val="tx1"/>
                </a:solidFill>
                <a:latin typeface="Times New Roman" pitchFamily="18" charset="0"/>
                <a:cs typeface="Times New Roman" pitchFamily="18" charset="0"/>
              </a:defRPr>
            </a:lvl1pPr>
            <a:lvl2pPr marL="742950" indent="-285750" eaLnBrk="0" hangingPunct="0">
              <a:defRPr sz="2800">
                <a:solidFill>
                  <a:schemeClr val="tx1"/>
                </a:solidFill>
                <a:latin typeface="Times New Roman" pitchFamily="18" charset="0"/>
                <a:cs typeface="Times New Roman" pitchFamily="18" charset="0"/>
              </a:defRPr>
            </a:lvl2pPr>
            <a:lvl3pPr marL="1143000" indent="-228600" eaLnBrk="0" hangingPunct="0">
              <a:defRPr sz="2800">
                <a:solidFill>
                  <a:schemeClr val="tx1"/>
                </a:solidFill>
                <a:latin typeface="Times New Roman" pitchFamily="18" charset="0"/>
                <a:cs typeface="Times New Roman" pitchFamily="18" charset="0"/>
              </a:defRPr>
            </a:lvl3pPr>
            <a:lvl4pPr marL="1600200" indent="-228600" eaLnBrk="0" hangingPunct="0">
              <a:defRPr sz="2800">
                <a:solidFill>
                  <a:schemeClr val="tx1"/>
                </a:solidFill>
                <a:latin typeface="Times New Roman" pitchFamily="18" charset="0"/>
                <a:cs typeface="Times New Roman" pitchFamily="18" charset="0"/>
              </a:defRPr>
            </a:lvl4pPr>
            <a:lvl5pPr marL="2057400" indent="-228600" eaLnBrk="0" hangingPunct="0">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9pPr>
          </a:lstStyle>
          <a:p>
            <a:pPr algn="ctr" eaLnBrk="1" hangingPunct="1">
              <a:spcBef>
                <a:spcPct val="0"/>
              </a:spcBef>
              <a:defRPr/>
            </a:pPr>
            <a:r>
              <a:rPr lang="ru-RU" sz="2000" b="1" dirty="0" smtClean="0">
                <a:solidFill>
                  <a:srgbClr val="003366"/>
                </a:solidFill>
                <a:effectLst>
                  <a:outerShdw blurRad="38100" dist="38100" dir="2700000" algn="tl">
                    <a:srgbClr val="000000"/>
                  </a:outerShdw>
                </a:effectLst>
              </a:rPr>
              <a:t>Работник (служащий)</a:t>
            </a:r>
          </a:p>
        </p:txBody>
      </p:sp>
      <p:graphicFrame>
        <p:nvGraphicFramePr>
          <p:cNvPr id="13321" name="Object 9"/>
          <p:cNvGraphicFramePr>
            <a:graphicFrameLocks noChangeAspect="1"/>
          </p:cNvGraphicFramePr>
          <p:nvPr/>
        </p:nvGraphicFramePr>
        <p:xfrm>
          <a:off x="7008813" y="3284538"/>
          <a:ext cx="2511425" cy="1692275"/>
        </p:xfrm>
        <a:graphic>
          <a:graphicData uri="http://schemas.openxmlformats.org/presentationml/2006/ole">
            <mc:AlternateContent xmlns:mc="http://schemas.openxmlformats.org/markup-compatibility/2006">
              <mc:Choice xmlns:v="urn:schemas-microsoft-com:vml" Requires="v">
                <p:oleObj spid="_x0000_s13333" r:id="rId5" imgW="4540250" imgH="3497263" progId="">
                  <p:embed/>
                </p:oleObj>
              </mc:Choice>
              <mc:Fallback>
                <p:oleObj r:id="rId5" imgW="4540250" imgH="3497263" progId="">
                  <p:embed/>
                  <p:pic>
                    <p:nvPicPr>
                      <p:cNvPr id="0" name="Picture 18"/>
                      <p:cNvPicPr>
                        <a:picLocks noChangeAspect="1" noChangeArrowheads="1"/>
                      </p:cNvPicPr>
                      <p:nvPr/>
                    </p:nvPicPr>
                    <p:blipFill>
                      <a:blip r:embed="rId6">
                        <a:lum bright="18000"/>
                        <a:extLst>
                          <a:ext uri="{28A0092B-C50C-407E-A947-70E740481C1C}">
                            <a14:useLocalDpi xmlns:a14="http://schemas.microsoft.com/office/drawing/2010/main" val="0"/>
                          </a:ext>
                        </a:extLst>
                      </a:blip>
                      <a:srcRect/>
                      <a:stretch>
                        <a:fillRect/>
                      </a:stretch>
                    </p:blipFill>
                    <p:spPr bwMode="auto">
                      <a:xfrm>
                        <a:off x="7008813" y="3284538"/>
                        <a:ext cx="2511425" cy="1692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322" name="Object 10"/>
          <p:cNvGraphicFramePr>
            <a:graphicFrameLocks noChangeAspect="1"/>
          </p:cNvGraphicFramePr>
          <p:nvPr/>
        </p:nvGraphicFramePr>
        <p:xfrm>
          <a:off x="334963" y="3308350"/>
          <a:ext cx="2473325" cy="1638300"/>
        </p:xfrm>
        <a:graphic>
          <a:graphicData uri="http://schemas.openxmlformats.org/presentationml/2006/ole">
            <mc:AlternateContent xmlns:mc="http://schemas.openxmlformats.org/markup-compatibility/2006">
              <mc:Choice xmlns:v="urn:schemas-microsoft-com:vml" Requires="v">
                <p:oleObj spid="_x0000_s13334" r:id="rId7" imgW="4519613" imgH="3467100" progId="">
                  <p:embed/>
                </p:oleObj>
              </mc:Choice>
              <mc:Fallback>
                <p:oleObj r:id="rId7" imgW="4519613" imgH="3467100" progId="">
                  <p:embed/>
                  <p:pic>
                    <p:nvPicPr>
                      <p:cNvPr id="0" name="Picture 19"/>
                      <p:cNvPicPr>
                        <a:picLocks noChangeAspect="1" noChangeArrowheads="1"/>
                      </p:cNvPicPr>
                      <p:nvPr/>
                    </p:nvPicPr>
                    <p:blipFill>
                      <a:blip r:embed="rId8">
                        <a:lum bright="18000"/>
                        <a:extLst>
                          <a:ext uri="{28A0092B-C50C-407E-A947-70E740481C1C}">
                            <a14:useLocalDpi xmlns:a14="http://schemas.microsoft.com/office/drawing/2010/main" val="0"/>
                          </a:ext>
                        </a:extLst>
                      </a:blip>
                      <a:srcRect/>
                      <a:stretch>
                        <a:fillRect/>
                      </a:stretch>
                    </p:blipFill>
                    <p:spPr bwMode="auto">
                      <a:xfrm>
                        <a:off x="334963" y="3308350"/>
                        <a:ext cx="2473325" cy="1638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4331" name="Text Box 11"/>
          <p:cNvSpPr txBox="1">
            <a:spLocks noChangeArrowheads="1"/>
          </p:cNvSpPr>
          <p:nvPr/>
        </p:nvSpPr>
        <p:spPr bwMode="auto">
          <a:xfrm>
            <a:off x="347663" y="2413000"/>
            <a:ext cx="24765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2800">
                <a:solidFill>
                  <a:schemeClr val="tx1"/>
                </a:solidFill>
                <a:latin typeface="Times New Roman" pitchFamily="18" charset="0"/>
                <a:cs typeface="Times New Roman" pitchFamily="18" charset="0"/>
              </a:defRPr>
            </a:lvl1pPr>
            <a:lvl2pPr marL="742950" indent="-285750" eaLnBrk="0" hangingPunct="0">
              <a:defRPr sz="2800">
                <a:solidFill>
                  <a:schemeClr val="tx1"/>
                </a:solidFill>
                <a:latin typeface="Times New Roman" pitchFamily="18" charset="0"/>
                <a:cs typeface="Times New Roman" pitchFamily="18" charset="0"/>
              </a:defRPr>
            </a:lvl2pPr>
            <a:lvl3pPr marL="1143000" indent="-228600" eaLnBrk="0" hangingPunct="0">
              <a:defRPr sz="2800">
                <a:solidFill>
                  <a:schemeClr val="tx1"/>
                </a:solidFill>
                <a:latin typeface="Times New Roman" pitchFamily="18" charset="0"/>
                <a:cs typeface="Times New Roman" pitchFamily="18" charset="0"/>
              </a:defRPr>
            </a:lvl3pPr>
            <a:lvl4pPr marL="1600200" indent="-228600" eaLnBrk="0" hangingPunct="0">
              <a:defRPr sz="2800">
                <a:solidFill>
                  <a:schemeClr val="tx1"/>
                </a:solidFill>
                <a:latin typeface="Times New Roman" pitchFamily="18" charset="0"/>
                <a:cs typeface="Times New Roman" pitchFamily="18" charset="0"/>
              </a:defRPr>
            </a:lvl4pPr>
            <a:lvl5pPr marL="2057400" indent="-228600" eaLnBrk="0" hangingPunct="0">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9pPr>
          </a:lstStyle>
          <a:p>
            <a:pPr algn="ctr" eaLnBrk="1" hangingPunct="1">
              <a:spcBef>
                <a:spcPct val="0"/>
              </a:spcBef>
              <a:defRPr/>
            </a:pPr>
            <a:r>
              <a:rPr lang="ru-RU" sz="2400" b="1" dirty="0" smtClean="0">
                <a:solidFill>
                  <a:srgbClr val="800000"/>
                </a:solidFill>
                <a:effectLst>
                  <a:outerShdw blurRad="38100" dist="38100" dir="2700000" algn="tl">
                    <a:srgbClr val="C0C0C0"/>
                  </a:outerShdw>
                </a:effectLst>
              </a:rPr>
              <a:t>Частное лицо</a:t>
            </a:r>
          </a:p>
        </p:txBody>
      </p:sp>
      <p:sp>
        <p:nvSpPr>
          <p:cNvPr id="184332" name="Text Box 12"/>
          <p:cNvSpPr txBox="1">
            <a:spLocks noChangeArrowheads="1"/>
          </p:cNvSpPr>
          <p:nvPr/>
        </p:nvSpPr>
        <p:spPr bwMode="auto">
          <a:xfrm>
            <a:off x="6958013" y="2255838"/>
            <a:ext cx="2476500"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2800">
                <a:solidFill>
                  <a:schemeClr val="tx1"/>
                </a:solidFill>
                <a:latin typeface="Times New Roman" pitchFamily="18" charset="0"/>
                <a:cs typeface="Times New Roman" pitchFamily="18" charset="0"/>
              </a:defRPr>
            </a:lvl1pPr>
            <a:lvl2pPr marL="742950" indent="-285750" eaLnBrk="0" hangingPunct="0">
              <a:defRPr sz="2800">
                <a:solidFill>
                  <a:schemeClr val="tx1"/>
                </a:solidFill>
                <a:latin typeface="Times New Roman" pitchFamily="18" charset="0"/>
                <a:cs typeface="Times New Roman" pitchFamily="18" charset="0"/>
              </a:defRPr>
            </a:lvl2pPr>
            <a:lvl3pPr marL="1143000" indent="-228600" eaLnBrk="0" hangingPunct="0">
              <a:defRPr sz="2800">
                <a:solidFill>
                  <a:schemeClr val="tx1"/>
                </a:solidFill>
                <a:latin typeface="Times New Roman" pitchFamily="18" charset="0"/>
                <a:cs typeface="Times New Roman" pitchFamily="18" charset="0"/>
              </a:defRPr>
            </a:lvl3pPr>
            <a:lvl4pPr marL="1600200" indent="-228600" eaLnBrk="0" hangingPunct="0">
              <a:defRPr sz="2800">
                <a:solidFill>
                  <a:schemeClr val="tx1"/>
                </a:solidFill>
                <a:latin typeface="Times New Roman" pitchFamily="18" charset="0"/>
                <a:cs typeface="Times New Roman" pitchFamily="18" charset="0"/>
              </a:defRPr>
            </a:lvl4pPr>
            <a:lvl5pPr marL="2057400" indent="-228600" eaLnBrk="0" hangingPunct="0">
              <a:defRPr sz="2800">
                <a:solidFill>
                  <a:schemeClr val="tx1"/>
                </a:solidFill>
                <a:latin typeface="Times New Roman" pitchFamily="18" charset="0"/>
                <a:cs typeface="Times New Roman" pitchFamily="18" charset="0"/>
              </a:defRPr>
            </a:lvl5pPr>
            <a:lvl6pPr marL="25146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6pPr>
            <a:lvl7pPr marL="29718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7pPr>
            <a:lvl8pPr marL="34290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8pPr>
            <a:lvl9pPr marL="3886200" indent="-228600" eaLnBrk="0" fontAlgn="base" hangingPunct="0">
              <a:spcBef>
                <a:spcPct val="20000"/>
              </a:spcBef>
              <a:spcAft>
                <a:spcPct val="0"/>
              </a:spcAft>
              <a:defRPr sz="2800">
                <a:solidFill>
                  <a:schemeClr val="tx1"/>
                </a:solidFill>
                <a:latin typeface="Times New Roman" pitchFamily="18" charset="0"/>
                <a:cs typeface="Times New Roman" pitchFamily="18" charset="0"/>
              </a:defRPr>
            </a:lvl9pPr>
          </a:lstStyle>
          <a:p>
            <a:pPr algn="ctr" eaLnBrk="1" hangingPunct="1">
              <a:spcBef>
                <a:spcPct val="0"/>
              </a:spcBef>
              <a:defRPr/>
            </a:pPr>
            <a:r>
              <a:rPr lang="ru-RU" sz="2400" b="1" dirty="0" smtClean="0">
                <a:solidFill>
                  <a:srgbClr val="800000"/>
                </a:solidFill>
                <a:effectLst>
                  <a:outerShdw blurRad="38100" dist="38100" dir="2700000" algn="tl">
                    <a:srgbClr val="C0C0C0"/>
                  </a:outerShdw>
                </a:effectLst>
              </a:rPr>
              <a:t>Представитель государства, МСУ, Фонда</a:t>
            </a:r>
            <a:endParaRPr lang="ru-RU" sz="2400" dirty="0" smtClean="0">
              <a:solidFill>
                <a:srgbClr val="800000"/>
              </a:solidFill>
              <a:effectLst>
                <a:outerShdw blurRad="38100" dist="38100" dir="2700000" algn="tl">
                  <a:srgbClr val="C0C0C0"/>
                </a:outerShdw>
              </a:effectLst>
            </a:endParaRPr>
          </a:p>
        </p:txBody>
      </p:sp>
      <p:sp>
        <p:nvSpPr>
          <p:cNvPr id="184333" name="Text Box 13"/>
          <p:cNvSpPr>
            <a:spLocks noChangeArrowheads="1"/>
          </p:cNvSpPr>
          <p:nvPr/>
        </p:nvSpPr>
        <p:spPr bwMode="auto">
          <a:xfrm>
            <a:off x="3740150" y="5472113"/>
            <a:ext cx="2482850" cy="955675"/>
          </a:xfrm>
          <a:prstGeom prst="roundRect">
            <a:avLst>
              <a:gd name="adj" fmla="val 16667"/>
            </a:avLst>
          </a:prstGeom>
          <a:gradFill rotWithShape="1">
            <a:gsLst>
              <a:gs pos="0">
                <a:srgbClr val="CCCCFF"/>
              </a:gs>
              <a:gs pos="50000">
                <a:srgbClr val="FFFFFF"/>
              </a:gs>
              <a:gs pos="100000">
                <a:srgbClr val="CCCCFF"/>
              </a:gs>
            </a:gsLst>
            <a:lin ang="0" scaled="1"/>
          </a:gradFill>
          <a:ln w="38100" cmpd="dbl">
            <a:solidFill>
              <a:srgbClr val="800080"/>
            </a:solidFill>
            <a:round/>
            <a:headEnd/>
            <a:tailEnd/>
          </a:ln>
        </p:spPr>
        <p:txBody>
          <a:bodyPr lIns="0" tIns="54000" rIns="0" bIns="54000">
            <a:spAutoFit/>
          </a:bodyPr>
          <a:lstStyle/>
          <a:p>
            <a:pPr algn="ctr">
              <a:spcBef>
                <a:spcPct val="0"/>
              </a:spcBef>
              <a:defRPr/>
            </a:pPr>
            <a:r>
              <a:rPr lang="ru-RU" sz="2400" b="1" dirty="0">
                <a:solidFill>
                  <a:srgbClr val="800000"/>
                </a:solidFill>
                <a:effectLst>
                  <a:outerShdw blurRad="38100" dist="38100" dir="2700000" algn="tl">
                    <a:srgbClr val="000000"/>
                  </a:outerShdw>
                </a:effectLst>
              </a:rPr>
              <a:t>КОНФЛИКТ ИНТЕРЕСОВ</a:t>
            </a:r>
            <a:endParaRPr lang="ru-RU" sz="2400" dirty="0">
              <a:solidFill>
                <a:srgbClr val="800000"/>
              </a:solidFill>
              <a:effectLst>
                <a:outerShdw blurRad="38100" dist="38100" dir="2700000" algn="tl">
                  <a:srgbClr val="000000"/>
                </a:outerShdw>
              </a:effectLst>
            </a:endParaRPr>
          </a:p>
        </p:txBody>
      </p:sp>
      <p:sp>
        <p:nvSpPr>
          <p:cNvPr id="13326" name="AutoShape 14"/>
          <p:cNvSpPr>
            <a:spLocks noChangeArrowheads="1"/>
          </p:cNvSpPr>
          <p:nvPr/>
        </p:nvSpPr>
        <p:spPr bwMode="auto">
          <a:xfrm rot="2053457">
            <a:off x="3236913" y="1898650"/>
            <a:ext cx="1092200" cy="401638"/>
          </a:xfrm>
          <a:prstGeom prst="notchedRightArrow">
            <a:avLst>
              <a:gd name="adj1" fmla="val 43657"/>
              <a:gd name="adj2" fmla="val 74896"/>
            </a:avLst>
          </a:prstGeom>
          <a:gradFill rotWithShape="1">
            <a:gsLst>
              <a:gs pos="0">
                <a:srgbClr val="CCCCFF"/>
              </a:gs>
              <a:gs pos="100000">
                <a:srgbClr val="800080"/>
              </a:gs>
            </a:gsLst>
            <a:lin ang="0" scaled="1"/>
          </a:gradFill>
          <a:ln w="22225">
            <a:solidFill>
              <a:srgbClr val="003366"/>
            </a:solidFill>
            <a:miter lim="800000"/>
            <a:headEnd/>
            <a:tailEnd/>
          </a:ln>
          <a:effectLst/>
        </p:spPr>
        <p:txBody>
          <a:bodyPr wrap="none" anchor="ctr"/>
          <a:lstStyle/>
          <a:p>
            <a:endParaRPr lang="ru-RU" dirty="0"/>
          </a:p>
        </p:txBody>
      </p:sp>
      <p:sp>
        <p:nvSpPr>
          <p:cNvPr id="13327" name="AutoShape 15"/>
          <p:cNvSpPr>
            <a:spLocks noChangeArrowheads="1"/>
          </p:cNvSpPr>
          <p:nvPr/>
        </p:nvSpPr>
        <p:spPr bwMode="auto">
          <a:xfrm rot="19546543" flipH="1">
            <a:off x="5654675" y="1868488"/>
            <a:ext cx="1092200" cy="401637"/>
          </a:xfrm>
          <a:prstGeom prst="notchedRightArrow">
            <a:avLst>
              <a:gd name="adj1" fmla="val 43657"/>
              <a:gd name="adj2" fmla="val 74896"/>
            </a:avLst>
          </a:prstGeom>
          <a:gradFill rotWithShape="1">
            <a:gsLst>
              <a:gs pos="0">
                <a:srgbClr val="CCCCFF"/>
              </a:gs>
              <a:gs pos="100000">
                <a:srgbClr val="800080"/>
              </a:gs>
            </a:gsLst>
            <a:lin ang="0" scaled="1"/>
          </a:gradFill>
          <a:ln w="22225" algn="ctr">
            <a:solidFill>
              <a:srgbClr val="003366"/>
            </a:solidFill>
            <a:miter lim="800000"/>
            <a:headEnd/>
            <a:tailEnd/>
          </a:ln>
          <a:effectLst/>
        </p:spPr>
        <p:txBody>
          <a:bodyPr wrap="none" anchor="ctr"/>
          <a:lstStyle/>
          <a:p>
            <a:endParaRPr lang="ru-RU" dirty="0"/>
          </a:p>
        </p:txBody>
      </p:sp>
      <p:sp>
        <p:nvSpPr>
          <p:cNvPr id="13328" name="AutoShape 16"/>
          <p:cNvSpPr>
            <a:spLocks noChangeArrowheads="1"/>
          </p:cNvSpPr>
          <p:nvPr/>
        </p:nvSpPr>
        <p:spPr bwMode="auto">
          <a:xfrm rot="19546543" flipH="1">
            <a:off x="3079750" y="3338513"/>
            <a:ext cx="1092200" cy="401637"/>
          </a:xfrm>
          <a:prstGeom prst="notchedRightArrow">
            <a:avLst>
              <a:gd name="adj1" fmla="val 43657"/>
              <a:gd name="adj2" fmla="val 74896"/>
            </a:avLst>
          </a:prstGeom>
          <a:gradFill rotWithShape="1">
            <a:gsLst>
              <a:gs pos="0">
                <a:srgbClr val="CCCCFF"/>
              </a:gs>
              <a:gs pos="100000">
                <a:srgbClr val="800080"/>
              </a:gs>
            </a:gsLst>
            <a:lin ang="0" scaled="1"/>
          </a:gradFill>
          <a:ln w="22225" algn="ctr">
            <a:solidFill>
              <a:srgbClr val="003366"/>
            </a:solidFill>
            <a:miter lim="800000"/>
            <a:headEnd/>
            <a:tailEnd/>
          </a:ln>
          <a:effectLst/>
        </p:spPr>
        <p:txBody>
          <a:bodyPr wrap="none" anchor="ctr"/>
          <a:lstStyle/>
          <a:p>
            <a:endParaRPr lang="ru-RU" dirty="0"/>
          </a:p>
        </p:txBody>
      </p:sp>
      <p:sp>
        <p:nvSpPr>
          <p:cNvPr id="13329" name="AutoShape 17"/>
          <p:cNvSpPr>
            <a:spLocks noChangeArrowheads="1"/>
          </p:cNvSpPr>
          <p:nvPr/>
        </p:nvSpPr>
        <p:spPr bwMode="auto">
          <a:xfrm rot="2053457">
            <a:off x="5811838" y="3338513"/>
            <a:ext cx="1092200" cy="401637"/>
          </a:xfrm>
          <a:prstGeom prst="notchedRightArrow">
            <a:avLst>
              <a:gd name="adj1" fmla="val 43657"/>
              <a:gd name="adj2" fmla="val 74896"/>
            </a:avLst>
          </a:prstGeom>
          <a:gradFill rotWithShape="1">
            <a:gsLst>
              <a:gs pos="0">
                <a:srgbClr val="CCCCFF"/>
              </a:gs>
              <a:gs pos="100000">
                <a:srgbClr val="800080"/>
              </a:gs>
            </a:gsLst>
            <a:lin ang="0" scaled="1"/>
          </a:gradFill>
          <a:ln w="22225" algn="ctr">
            <a:solidFill>
              <a:srgbClr val="003366"/>
            </a:solidFill>
            <a:miter lim="800000"/>
            <a:headEnd/>
            <a:tailEnd/>
          </a:ln>
          <a:effectLst/>
        </p:spPr>
        <p:txBody>
          <a:bodyPr wrap="none" anchor="ctr"/>
          <a:lstStyle/>
          <a:p>
            <a:endParaRPr lang="ru-RU" dirty="0"/>
          </a:p>
        </p:txBody>
      </p:sp>
    </p:spTree>
  </p:cSld>
  <p:clrMapOvr>
    <a:masterClrMapping/>
  </p:clrMapOvr>
  <p:transition spd="slow">
    <p:push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29" name="AutoShape 21"/>
          <p:cNvSpPr>
            <a:spLocks noChangeArrowheads="1"/>
          </p:cNvSpPr>
          <p:nvPr/>
        </p:nvSpPr>
        <p:spPr bwMode="auto">
          <a:xfrm>
            <a:off x="6197600" y="1943100"/>
            <a:ext cx="3606800" cy="4699000"/>
          </a:xfrm>
          <a:prstGeom prst="roundRect">
            <a:avLst>
              <a:gd name="adj" fmla="val 3060"/>
            </a:avLst>
          </a:prstGeom>
          <a:gradFill rotWithShape="1">
            <a:gsLst>
              <a:gs pos="0">
                <a:srgbClr val="DDDDFF"/>
              </a:gs>
              <a:gs pos="50000">
                <a:schemeClr val="bg1"/>
              </a:gs>
              <a:gs pos="100000">
                <a:srgbClr val="DDDDFF"/>
              </a:gs>
            </a:gsLst>
            <a:lin ang="0" scaled="1"/>
          </a:gradFill>
          <a:ln w="12700" algn="ctr">
            <a:solidFill>
              <a:srgbClr val="003366"/>
            </a:solidFill>
            <a:prstDash val="lgDash"/>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dirty="0"/>
          </a:p>
        </p:txBody>
      </p:sp>
      <p:sp>
        <p:nvSpPr>
          <p:cNvPr id="17423" name="AutoShape 15"/>
          <p:cNvSpPr>
            <a:spLocks noChangeArrowheads="1"/>
          </p:cNvSpPr>
          <p:nvPr/>
        </p:nvSpPr>
        <p:spPr bwMode="auto">
          <a:xfrm>
            <a:off x="101600" y="1955800"/>
            <a:ext cx="5969000" cy="4686300"/>
          </a:xfrm>
          <a:prstGeom prst="roundRect">
            <a:avLst>
              <a:gd name="adj" fmla="val 3060"/>
            </a:avLst>
          </a:prstGeom>
          <a:gradFill rotWithShape="1">
            <a:gsLst>
              <a:gs pos="0">
                <a:srgbClr val="DDDDFF"/>
              </a:gs>
              <a:gs pos="50000">
                <a:schemeClr val="bg1"/>
              </a:gs>
              <a:gs pos="100000">
                <a:srgbClr val="DDDDFF"/>
              </a:gs>
            </a:gsLst>
            <a:lin ang="0" scaled="1"/>
          </a:gradFill>
          <a:ln w="12700" algn="ctr">
            <a:solidFill>
              <a:srgbClr val="003366"/>
            </a:solidFill>
            <a:prstDash val="lgDash"/>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dirty="0"/>
          </a:p>
        </p:txBody>
      </p:sp>
      <p:sp>
        <p:nvSpPr>
          <p:cNvPr id="488451" name="Rectangle 3"/>
          <p:cNvSpPr>
            <a:spLocks noChangeArrowheads="1"/>
          </p:cNvSpPr>
          <p:nvPr/>
        </p:nvSpPr>
        <p:spPr bwMode="auto">
          <a:xfrm>
            <a:off x="188913" y="2197100"/>
            <a:ext cx="5789612" cy="2346325"/>
          </a:xfrm>
          <a:prstGeom prst="roundRect">
            <a:avLst>
              <a:gd name="adj" fmla="val 5736"/>
            </a:avLst>
          </a:prstGeom>
          <a:solidFill>
            <a:srgbClr val="FFFFCC"/>
          </a:solidFill>
          <a:ln w="9525">
            <a:noFill/>
            <a:round/>
            <a:headEnd/>
            <a:tailEnd/>
          </a:ln>
        </p:spPr>
        <p:txBody>
          <a:bodyPr lIns="54000" tIns="36000" rIns="54000" bIns="36000">
            <a:spAutoFit/>
          </a:bodyPr>
          <a:lstStyle/>
          <a:p>
            <a:pPr algn="just">
              <a:spcBef>
                <a:spcPct val="0"/>
              </a:spcBef>
              <a:buClr>
                <a:srgbClr val="FF0000"/>
              </a:buClr>
              <a:buFont typeface="Wingdings" pitchFamily="2" charset="2"/>
              <a:buNone/>
            </a:pPr>
            <a:r>
              <a:rPr lang="ru-RU" sz="1800" b="1" dirty="0">
                <a:solidFill>
                  <a:srgbClr val="003366"/>
                </a:solidFill>
              </a:rPr>
              <a:t>►</a:t>
            </a:r>
            <a:r>
              <a:rPr lang="en-US" sz="1800" b="1" dirty="0">
                <a:solidFill>
                  <a:srgbClr val="003366"/>
                </a:solidFill>
              </a:rPr>
              <a:t> </a:t>
            </a:r>
            <a:r>
              <a:rPr lang="ru-RU" sz="1800" b="1" dirty="0">
                <a:solidFill>
                  <a:srgbClr val="761C31"/>
                </a:solidFill>
              </a:rPr>
              <a:t>участие </a:t>
            </a:r>
            <a:r>
              <a:rPr lang="ru-RU" sz="1800" b="1" dirty="0" smtClean="0">
                <a:solidFill>
                  <a:srgbClr val="761C31"/>
                </a:solidFill>
              </a:rPr>
              <a:t>работника (служащего)</a:t>
            </a:r>
            <a:r>
              <a:rPr lang="ru-RU" sz="1800" b="1" dirty="0" smtClean="0">
                <a:solidFill>
                  <a:srgbClr val="000066"/>
                </a:solidFill>
              </a:rPr>
              <a:t>, </a:t>
            </a:r>
            <a:r>
              <a:rPr lang="ru-RU" sz="1800" b="1" dirty="0">
                <a:solidFill>
                  <a:srgbClr val="000066"/>
                </a:solidFill>
              </a:rPr>
              <a:t>его родственников или лиц, с которыми он поддерживает отношения, </a:t>
            </a:r>
            <a:r>
              <a:rPr lang="ru-RU" sz="1800" b="1" dirty="0" smtClean="0">
                <a:solidFill>
                  <a:srgbClr val="000066"/>
                </a:solidFill>
              </a:rPr>
              <a:t>основанные </a:t>
            </a:r>
            <a:r>
              <a:rPr lang="ru-RU" sz="1800" b="1" dirty="0">
                <a:solidFill>
                  <a:srgbClr val="000066"/>
                </a:solidFill>
              </a:rPr>
              <a:t>на нравственных (фактические брачные, интимные, дружеские и иные отношения) или </a:t>
            </a:r>
            <a:r>
              <a:rPr lang="ru-RU" sz="1800" b="1" dirty="0" smtClean="0">
                <a:solidFill>
                  <a:srgbClr val="000066"/>
                </a:solidFill>
              </a:rPr>
              <a:t>имущественных </a:t>
            </a:r>
            <a:r>
              <a:rPr lang="ru-RU" sz="1800" b="1" dirty="0">
                <a:solidFill>
                  <a:srgbClr val="000066"/>
                </a:solidFill>
              </a:rPr>
              <a:t>обязательствах, </a:t>
            </a:r>
            <a:r>
              <a:rPr lang="ru-RU" sz="1800" b="1" dirty="0">
                <a:solidFill>
                  <a:srgbClr val="800000"/>
                </a:solidFill>
              </a:rPr>
              <a:t>в деятельности </a:t>
            </a:r>
            <a:r>
              <a:rPr lang="ru-RU" sz="1800" b="1" dirty="0" smtClean="0">
                <a:solidFill>
                  <a:srgbClr val="800000"/>
                </a:solidFill>
              </a:rPr>
              <a:t>КОММЕРЧЕСКОЙ </a:t>
            </a:r>
            <a:r>
              <a:rPr lang="ru-RU" sz="1800" b="1" dirty="0">
                <a:solidFill>
                  <a:srgbClr val="800000"/>
                </a:solidFill>
              </a:rPr>
              <a:t>ОРГАНИЗАЦИИ</a:t>
            </a:r>
            <a:r>
              <a:rPr lang="ru-RU" sz="1800" b="1" dirty="0">
                <a:solidFill>
                  <a:srgbClr val="000066"/>
                </a:solidFill>
              </a:rPr>
              <a:t> или </a:t>
            </a:r>
            <a:r>
              <a:rPr lang="ru-RU" sz="1800" b="1" dirty="0" smtClean="0">
                <a:solidFill>
                  <a:srgbClr val="800000"/>
                </a:solidFill>
              </a:rPr>
              <a:t>ОСУЩЕСТВЛЕНИЕ</a:t>
            </a:r>
            <a:r>
              <a:rPr lang="ru-RU" sz="1800" b="1" dirty="0" smtClean="0">
                <a:solidFill>
                  <a:srgbClr val="000066"/>
                </a:solidFill>
              </a:rPr>
              <a:t> </a:t>
            </a:r>
            <a:r>
              <a:rPr lang="ru-RU" sz="1800" b="1" dirty="0">
                <a:solidFill>
                  <a:srgbClr val="000066"/>
                </a:solidFill>
              </a:rPr>
              <a:t>родственниками и иными лицами </a:t>
            </a:r>
            <a:r>
              <a:rPr lang="ru-RU" sz="1800" b="1" dirty="0" smtClean="0">
                <a:solidFill>
                  <a:srgbClr val="800000"/>
                </a:solidFill>
              </a:rPr>
              <a:t>предпринимательской </a:t>
            </a:r>
            <a:r>
              <a:rPr lang="ru-RU" sz="1800" b="1" dirty="0">
                <a:solidFill>
                  <a:srgbClr val="800000"/>
                </a:solidFill>
              </a:rPr>
              <a:t>деятельности</a:t>
            </a:r>
            <a:endParaRPr lang="ru-RU" sz="1800" b="1" dirty="0">
              <a:solidFill>
                <a:srgbClr val="000066"/>
              </a:solidFill>
            </a:endParaRPr>
          </a:p>
        </p:txBody>
      </p:sp>
      <p:sp>
        <p:nvSpPr>
          <p:cNvPr id="14341" name="WordArt 3"/>
          <p:cNvSpPr>
            <a:spLocks noChangeArrowheads="1" noChangeShapeType="1" noTextEdit="1"/>
          </p:cNvSpPr>
          <p:nvPr/>
        </p:nvSpPr>
        <p:spPr bwMode="auto">
          <a:xfrm>
            <a:off x="1573213" y="312738"/>
            <a:ext cx="6800850" cy="622300"/>
          </a:xfrm>
          <a:prstGeom prst="rect">
            <a:avLst/>
          </a:prstGeom>
        </p:spPr>
        <p:txBody>
          <a:bodyPr wrap="none" fromWordArt="1">
            <a:prstTxWarp prst="textPlain">
              <a:avLst>
                <a:gd name="adj" fmla="val 50000"/>
              </a:avLst>
            </a:prstTxWarp>
          </a:bodyPr>
          <a:lstStyle/>
          <a:p>
            <a:pPr algn="ctr"/>
            <a:r>
              <a:rPr lang="ru-RU" sz="2400" b="1" kern="10">
                <a:ln w="9525">
                  <a:noFill/>
                  <a:round/>
                  <a:headEnd/>
                  <a:tailEnd/>
                </a:ln>
                <a:solidFill>
                  <a:srgbClr val="003366"/>
                </a:solidFill>
                <a:effectLst>
                  <a:outerShdw dist="25400" algn="ctr" rotWithShape="0">
                    <a:srgbClr val="CCCCFF">
                      <a:alpha val="50000"/>
                    </a:srgbClr>
                  </a:outerShdw>
                </a:effectLst>
                <a:latin typeface="Times New Roman"/>
                <a:cs typeface="Times New Roman"/>
              </a:rPr>
              <a:t>2. ПРИЧИНЫ и УСЛОВИЯ,</a:t>
            </a:r>
          </a:p>
          <a:p>
            <a:pPr algn="ctr"/>
            <a:r>
              <a:rPr lang="ru-RU" sz="2400" b="1" kern="10">
                <a:ln w="9525">
                  <a:noFill/>
                  <a:round/>
                  <a:headEnd/>
                  <a:tailEnd/>
                </a:ln>
                <a:solidFill>
                  <a:srgbClr val="003366"/>
                </a:solidFill>
                <a:effectLst>
                  <a:outerShdw dist="25400" algn="ctr" rotWithShape="0">
                    <a:srgbClr val="CCCCFF">
                      <a:alpha val="50000"/>
                    </a:srgbClr>
                  </a:outerShdw>
                </a:effectLst>
                <a:latin typeface="Times New Roman"/>
                <a:cs typeface="Times New Roman"/>
              </a:rPr>
              <a:t>способствующие проявлению  конфликта интересов</a:t>
            </a:r>
          </a:p>
        </p:txBody>
      </p:sp>
      <p:sp>
        <p:nvSpPr>
          <p:cNvPr id="14342" name="WordArt 16"/>
          <p:cNvSpPr>
            <a:spLocks noChangeArrowheads="1" noChangeShapeType="1" noTextEdit="1"/>
          </p:cNvSpPr>
          <p:nvPr/>
        </p:nvSpPr>
        <p:spPr bwMode="auto">
          <a:xfrm>
            <a:off x="1725613" y="1381125"/>
            <a:ext cx="2238375" cy="361950"/>
          </a:xfrm>
          <a:prstGeom prst="rect">
            <a:avLst/>
          </a:prstGeom>
        </p:spPr>
        <p:txBody>
          <a:bodyPr wrap="none" fromWordArt="1">
            <a:prstTxWarp prst="textCascadeUp">
              <a:avLst>
                <a:gd name="adj" fmla="val 61843"/>
              </a:avLst>
            </a:prstTxWarp>
          </a:bodyPr>
          <a:lstStyle/>
          <a:p>
            <a:pPr algn="ctr"/>
            <a:r>
              <a:rPr lang="ru-RU" sz="2400" b="1" kern="10">
                <a:ln w="9525">
                  <a:noFill/>
                  <a:round/>
                  <a:headEnd/>
                  <a:tailEnd/>
                </a:ln>
                <a:gradFill rotWithShape="1">
                  <a:gsLst>
                    <a:gs pos="0">
                      <a:srgbClr val="650717"/>
                    </a:gs>
                    <a:gs pos="100000">
                      <a:srgbClr val="990099"/>
                    </a:gs>
                  </a:gsLst>
                  <a:path path="rect">
                    <a:fillToRect r="100000" b="100000"/>
                  </a:path>
                </a:gradFill>
                <a:effectLst>
                  <a:prstShdw prst="shdw17" dist="17961" dir="2700000">
                    <a:srgbClr val="650717"/>
                  </a:prstShdw>
                </a:effectLst>
                <a:latin typeface="Georgia"/>
              </a:rPr>
              <a:t>Деятельность</a:t>
            </a:r>
          </a:p>
        </p:txBody>
      </p:sp>
      <p:sp>
        <p:nvSpPr>
          <p:cNvPr id="2" name="Rectangle 3"/>
          <p:cNvSpPr>
            <a:spLocks noChangeArrowheads="1"/>
          </p:cNvSpPr>
          <p:nvPr/>
        </p:nvSpPr>
        <p:spPr bwMode="auto">
          <a:xfrm>
            <a:off x="223838" y="4708525"/>
            <a:ext cx="5770562" cy="2070062"/>
          </a:xfrm>
          <a:prstGeom prst="roundRect">
            <a:avLst>
              <a:gd name="adj" fmla="val 5736"/>
            </a:avLst>
          </a:prstGeom>
          <a:solidFill>
            <a:srgbClr val="FFFFCC"/>
          </a:solidFill>
          <a:ln w="9525">
            <a:noFill/>
            <a:round/>
            <a:headEnd/>
            <a:tailEnd/>
          </a:ln>
        </p:spPr>
        <p:txBody>
          <a:bodyPr lIns="54000" tIns="36000" rIns="54000" bIns="36000">
            <a:spAutoFit/>
          </a:bodyPr>
          <a:lstStyle/>
          <a:p>
            <a:pPr algn="just">
              <a:spcBef>
                <a:spcPct val="0"/>
              </a:spcBef>
              <a:buClr>
                <a:srgbClr val="FF0000"/>
              </a:buClr>
              <a:buFont typeface="Wingdings" pitchFamily="2" charset="2"/>
              <a:buNone/>
            </a:pPr>
            <a:r>
              <a:rPr lang="ru-RU" sz="1800" b="1" dirty="0">
                <a:solidFill>
                  <a:srgbClr val="003366"/>
                </a:solidFill>
              </a:rPr>
              <a:t>►</a:t>
            </a:r>
            <a:r>
              <a:rPr lang="en-US" sz="1800" b="1" dirty="0">
                <a:solidFill>
                  <a:srgbClr val="003366"/>
                </a:solidFill>
              </a:rPr>
              <a:t> </a:t>
            </a:r>
            <a:r>
              <a:rPr lang="ru-RU" sz="1800" b="1" dirty="0">
                <a:solidFill>
                  <a:srgbClr val="761C31"/>
                </a:solidFill>
              </a:rPr>
              <a:t>участие </a:t>
            </a:r>
            <a:r>
              <a:rPr lang="ru-RU" sz="1800" b="1" dirty="0" smtClean="0">
                <a:solidFill>
                  <a:srgbClr val="761C31"/>
                </a:solidFill>
              </a:rPr>
              <a:t>работника (служащего) </a:t>
            </a:r>
            <a:r>
              <a:rPr lang="ru-RU" sz="1800" b="1" dirty="0">
                <a:solidFill>
                  <a:srgbClr val="761C31"/>
                </a:solidFill>
              </a:rPr>
              <a:t>в работе комиссии</a:t>
            </a:r>
            <a:r>
              <a:rPr lang="ru-RU" sz="1800" b="1" dirty="0">
                <a:solidFill>
                  <a:srgbClr val="000066"/>
                </a:solidFill>
              </a:rPr>
              <a:t> по </a:t>
            </a:r>
            <a:r>
              <a:rPr lang="ru-RU" sz="1800" b="1" dirty="0" smtClean="0">
                <a:solidFill>
                  <a:srgbClr val="000066"/>
                </a:solidFill>
              </a:rPr>
              <a:t>размещению заказа </a:t>
            </a:r>
            <a:r>
              <a:rPr lang="ru-RU" sz="1800" b="1" dirty="0">
                <a:solidFill>
                  <a:srgbClr val="000066"/>
                </a:solidFill>
              </a:rPr>
              <a:t>или в организации размещения заказов на поставку товаров, выполнение работ и оказание услуг для </a:t>
            </a:r>
            <a:r>
              <a:rPr lang="ru-RU" sz="1800" b="1" dirty="0" smtClean="0">
                <a:solidFill>
                  <a:srgbClr val="000066"/>
                </a:solidFill>
              </a:rPr>
              <a:t>государственных (муниципальных) </a:t>
            </a:r>
            <a:r>
              <a:rPr lang="ru-RU" sz="1800" b="1" dirty="0">
                <a:solidFill>
                  <a:srgbClr val="000066"/>
                </a:solidFill>
              </a:rPr>
              <a:t>нужд, либо его возможность иным образом, в том числе косвенно, </a:t>
            </a:r>
            <a:r>
              <a:rPr lang="ru-RU" sz="1800" b="1" dirty="0">
                <a:solidFill>
                  <a:srgbClr val="800000"/>
                </a:solidFill>
              </a:rPr>
              <a:t>влиять на определение </a:t>
            </a:r>
            <a:r>
              <a:rPr lang="ru-RU" sz="1800" b="1" dirty="0">
                <a:solidFill>
                  <a:srgbClr val="000066"/>
                </a:solidFill>
              </a:rPr>
              <a:t>победителя конкурса</a:t>
            </a:r>
          </a:p>
        </p:txBody>
      </p:sp>
      <p:sp>
        <p:nvSpPr>
          <p:cNvPr id="14344" name="AutoShape 14"/>
          <p:cNvSpPr>
            <a:spLocks noChangeArrowheads="1"/>
          </p:cNvSpPr>
          <p:nvPr/>
        </p:nvSpPr>
        <p:spPr bwMode="auto">
          <a:xfrm rot="279456" flipH="1">
            <a:off x="363538" y="242888"/>
            <a:ext cx="3914775" cy="1366837"/>
          </a:xfrm>
          <a:custGeom>
            <a:avLst/>
            <a:gdLst>
              <a:gd name="T0" fmla="*/ 660503375 w 21600"/>
              <a:gd name="T1" fmla="*/ 21310824 h 21600"/>
              <a:gd name="T2" fmla="*/ 248559214 w 21600"/>
              <a:gd name="T3" fmla="*/ 6627135 h 21600"/>
              <a:gd name="T4" fmla="*/ 598158227 w 21600"/>
              <a:gd name="T5" fmla="*/ 25783671 h 21600"/>
              <a:gd name="T6" fmla="*/ 648448224 w 21600"/>
              <a:gd name="T7" fmla="*/ 83745787 h 21600"/>
              <a:gd name="T8" fmla="*/ 472186930 w 21600"/>
              <a:gd name="T9" fmla="*/ 82420398 h 21600"/>
              <a:gd name="T10" fmla="*/ 483059493 w 21600"/>
              <a:gd name="T11" fmla="*/ 6093732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494" y="17241"/>
                </a:moveTo>
                <a:cubicBezTo>
                  <a:pt x="18340" y="15609"/>
                  <a:pt x="19398" y="13264"/>
                  <a:pt x="19398" y="10800"/>
                </a:cubicBezTo>
                <a:cubicBezTo>
                  <a:pt x="19398" y="6051"/>
                  <a:pt x="15548" y="2202"/>
                  <a:pt x="10800" y="2202"/>
                </a:cubicBezTo>
                <a:cubicBezTo>
                  <a:pt x="9823" y="2201"/>
                  <a:pt x="8854" y="2368"/>
                  <a:pt x="7934" y="2693"/>
                </a:cubicBezTo>
                <a:lnTo>
                  <a:pt x="7200" y="617"/>
                </a:lnTo>
                <a:cubicBezTo>
                  <a:pt x="8356" y="208"/>
                  <a:pt x="9573" y="-1"/>
                  <a:pt x="10800" y="0"/>
                </a:cubicBezTo>
                <a:cubicBezTo>
                  <a:pt x="16764" y="0"/>
                  <a:pt x="21600" y="4835"/>
                  <a:pt x="21600" y="10800"/>
                </a:cubicBezTo>
                <a:cubicBezTo>
                  <a:pt x="21600" y="13895"/>
                  <a:pt x="20272" y="16841"/>
                  <a:pt x="17953" y="18891"/>
                </a:cubicBezTo>
                <a:lnTo>
                  <a:pt x="19741" y="20914"/>
                </a:lnTo>
                <a:lnTo>
                  <a:pt x="14375" y="20583"/>
                </a:lnTo>
                <a:lnTo>
                  <a:pt x="14706" y="15218"/>
                </a:lnTo>
                <a:lnTo>
                  <a:pt x="16494" y="17241"/>
                </a:lnTo>
                <a:close/>
              </a:path>
            </a:pathLst>
          </a:custGeom>
          <a:gradFill rotWithShape="1">
            <a:gsLst>
              <a:gs pos="0">
                <a:srgbClr val="FEDAF6"/>
              </a:gs>
              <a:gs pos="100000">
                <a:srgbClr val="800080"/>
              </a:gs>
            </a:gsLst>
            <a:path path="rect">
              <a:fillToRect l="100000" b="100000"/>
            </a:path>
          </a:gradFill>
          <a:ln w="22225">
            <a:solidFill>
              <a:srgbClr val="003366"/>
            </a:solidFill>
            <a:miter lim="800000"/>
            <a:headEnd/>
            <a:tailEnd/>
          </a:ln>
          <a:effectLst/>
        </p:spPr>
        <p:txBody>
          <a:bodyPr wrap="none" anchor="ctr"/>
          <a:lstStyle/>
          <a:p>
            <a:endParaRPr lang="ru-RU"/>
          </a:p>
        </p:txBody>
      </p:sp>
      <p:sp>
        <p:nvSpPr>
          <p:cNvPr id="14345" name="AutoShape 20"/>
          <p:cNvSpPr>
            <a:spLocks noChangeArrowheads="1"/>
          </p:cNvSpPr>
          <p:nvPr/>
        </p:nvSpPr>
        <p:spPr bwMode="auto">
          <a:xfrm rot="1824814">
            <a:off x="4052888" y="1511300"/>
            <a:ext cx="1327150" cy="352425"/>
          </a:xfrm>
          <a:prstGeom prst="curvedDownArrow">
            <a:avLst>
              <a:gd name="adj1" fmla="val 75315"/>
              <a:gd name="adj2" fmla="val 150631"/>
              <a:gd name="adj3" fmla="val 33333"/>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
        <p:nvSpPr>
          <p:cNvPr id="14346" name="WordArt 22"/>
          <p:cNvSpPr>
            <a:spLocks noChangeArrowheads="1" noChangeShapeType="1" noTextEdit="1"/>
          </p:cNvSpPr>
          <p:nvPr/>
        </p:nvSpPr>
        <p:spPr bwMode="auto">
          <a:xfrm>
            <a:off x="7250113" y="1381125"/>
            <a:ext cx="1362075" cy="336550"/>
          </a:xfrm>
          <a:prstGeom prst="rect">
            <a:avLst/>
          </a:prstGeom>
        </p:spPr>
        <p:txBody>
          <a:bodyPr wrap="none" fromWordArt="1">
            <a:prstTxWarp prst="textCascadeUp">
              <a:avLst>
                <a:gd name="adj" fmla="val 61843"/>
              </a:avLst>
            </a:prstTxWarp>
          </a:bodyPr>
          <a:lstStyle/>
          <a:p>
            <a:pPr algn="ctr"/>
            <a:r>
              <a:rPr lang="ru-RU" sz="2000" b="1" kern="10">
                <a:ln w="9525">
                  <a:noFill/>
                  <a:round/>
                  <a:headEnd/>
                  <a:tailEnd/>
                </a:ln>
                <a:gradFill rotWithShape="1">
                  <a:gsLst>
                    <a:gs pos="0">
                      <a:srgbClr val="650717"/>
                    </a:gs>
                    <a:gs pos="100000">
                      <a:srgbClr val="990099"/>
                    </a:gs>
                  </a:gsLst>
                  <a:path path="rect">
                    <a:fillToRect r="100000" b="100000"/>
                  </a:path>
                </a:gradFill>
                <a:effectLst>
                  <a:prstShdw prst="shdw17" dist="17961" dir="2700000">
                    <a:srgbClr val="650717"/>
                  </a:prstShdw>
                </a:effectLst>
                <a:latin typeface="Georgia"/>
              </a:rPr>
              <a:t>Условия</a:t>
            </a:r>
          </a:p>
        </p:txBody>
      </p:sp>
      <p:sp>
        <p:nvSpPr>
          <p:cNvPr id="3" name="Rectangle 3"/>
          <p:cNvSpPr>
            <a:spLocks noChangeArrowheads="1"/>
          </p:cNvSpPr>
          <p:nvPr/>
        </p:nvSpPr>
        <p:spPr bwMode="auto">
          <a:xfrm>
            <a:off x="6294438" y="2206625"/>
            <a:ext cx="3395662" cy="1778000"/>
          </a:xfrm>
          <a:prstGeom prst="roundRect">
            <a:avLst>
              <a:gd name="adj" fmla="val 5736"/>
            </a:avLst>
          </a:prstGeom>
          <a:solidFill>
            <a:srgbClr val="FFFFCC"/>
          </a:solidFill>
          <a:ln w="9525">
            <a:noFill/>
            <a:round/>
            <a:headEnd/>
            <a:tailEnd/>
          </a:ln>
        </p:spPr>
        <p:txBody>
          <a:bodyPr lIns="54000" tIns="36000" rIns="54000" bIns="36000">
            <a:spAutoFit/>
          </a:bodyPr>
          <a:lstStyle/>
          <a:p>
            <a:pPr algn="just">
              <a:spcBef>
                <a:spcPct val="0"/>
              </a:spcBef>
              <a:buClr>
                <a:srgbClr val="FF0000"/>
              </a:buClr>
              <a:buFont typeface="Wingdings" pitchFamily="2" charset="2"/>
              <a:buNone/>
            </a:pPr>
            <a:r>
              <a:rPr lang="ru-RU" sz="1800" b="1" dirty="0">
                <a:solidFill>
                  <a:srgbClr val="003366"/>
                </a:solidFill>
              </a:rPr>
              <a:t>►</a:t>
            </a:r>
            <a:r>
              <a:rPr lang="en-US" sz="1800" b="1" dirty="0">
                <a:solidFill>
                  <a:srgbClr val="003366"/>
                </a:solidFill>
              </a:rPr>
              <a:t> </a:t>
            </a:r>
            <a:r>
              <a:rPr lang="ru-RU" sz="1800" b="1" dirty="0">
                <a:solidFill>
                  <a:srgbClr val="000066"/>
                </a:solidFill>
              </a:rPr>
              <a:t>если отдельные функции управления этой организацией или в соответствующей сфере деятельности входят в </a:t>
            </a:r>
            <a:r>
              <a:rPr lang="ru-RU" sz="1800" b="1" dirty="0" smtClean="0">
                <a:solidFill>
                  <a:srgbClr val="800000"/>
                </a:solidFill>
              </a:rPr>
              <a:t>должностные </a:t>
            </a:r>
            <a:r>
              <a:rPr lang="ru-RU" sz="1800" b="1" dirty="0">
                <a:solidFill>
                  <a:srgbClr val="800000"/>
                </a:solidFill>
              </a:rPr>
              <a:t>обязанности</a:t>
            </a:r>
            <a:r>
              <a:rPr lang="ru-RU" sz="1800" b="1" dirty="0">
                <a:solidFill>
                  <a:srgbClr val="000066"/>
                </a:solidFill>
              </a:rPr>
              <a:t> </a:t>
            </a:r>
            <a:r>
              <a:rPr lang="ru-RU" sz="1800" b="1" dirty="0" smtClean="0">
                <a:solidFill>
                  <a:srgbClr val="000066"/>
                </a:solidFill>
              </a:rPr>
              <a:t>работника (служащего)</a:t>
            </a:r>
            <a:endParaRPr lang="ru-RU" sz="1800" b="1" dirty="0">
              <a:solidFill>
                <a:srgbClr val="800000"/>
              </a:solidFill>
            </a:endParaRPr>
          </a:p>
        </p:txBody>
      </p:sp>
      <p:sp>
        <p:nvSpPr>
          <p:cNvPr id="4" name="Rectangle 3"/>
          <p:cNvSpPr>
            <a:spLocks noChangeArrowheads="1"/>
          </p:cNvSpPr>
          <p:nvPr/>
        </p:nvSpPr>
        <p:spPr bwMode="auto">
          <a:xfrm>
            <a:off x="6297613" y="4152900"/>
            <a:ext cx="3414712" cy="2640133"/>
          </a:xfrm>
          <a:prstGeom prst="roundRect">
            <a:avLst>
              <a:gd name="adj" fmla="val 5736"/>
            </a:avLst>
          </a:prstGeom>
          <a:solidFill>
            <a:srgbClr val="FFFFCC"/>
          </a:solidFill>
          <a:ln w="9525">
            <a:noFill/>
            <a:round/>
            <a:headEnd/>
            <a:tailEnd/>
          </a:ln>
        </p:spPr>
        <p:txBody>
          <a:bodyPr lIns="54000" tIns="36000" rIns="54000" bIns="36000">
            <a:spAutoFit/>
          </a:bodyPr>
          <a:lstStyle/>
          <a:p>
            <a:pPr algn="just">
              <a:spcBef>
                <a:spcPct val="0"/>
              </a:spcBef>
              <a:buClr>
                <a:srgbClr val="FF0000"/>
              </a:buClr>
              <a:buFont typeface="Wingdings" pitchFamily="2" charset="2"/>
              <a:buNone/>
            </a:pPr>
            <a:r>
              <a:rPr lang="ru-RU" sz="1800" b="1" dirty="0">
                <a:solidFill>
                  <a:srgbClr val="003366"/>
                </a:solidFill>
              </a:rPr>
              <a:t>►</a:t>
            </a:r>
            <a:r>
              <a:rPr lang="en-US" sz="1800" b="1" dirty="0">
                <a:solidFill>
                  <a:srgbClr val="003366"/>
                </a:solidFill>
              </a:rPr>
              <a:t> </a:t>
            </a:r>
            <a:r>
              <a:rPr lang="ru-RU" sz="1800" b="1" dirty="0">
                <a:solidFill>
                  <a:srgbClr val="000066"/>
                </a:solidFill>
              </a:rPr>
              <a:t>если </a:t>
            </a:r>
            <a:r>
              <a:rPr lang="ru-RU" sz="1800" b="1" dirty="0" smtClean="0">
                <a:solidFill>
                  <a:srgbClr val="000066"/>
                </a:solidFill>
              </a:rPr>
              <a:t>служащий</a:t>
            </a:r>
            <a:r>
              <a:rPr lang="ru-RU" sz="1800" b="1" dirty="0">
                <a:solidFill>
                  <a:srgbClr val="000066"/>
                </a:solidFill>
              </a:rPr>
              <a:t>, </a:t>
            </a:r>
            <a:r>
              <a:rPr lang="ru-RU" sz="1800" b="1" dirty="0" smtClean="0">
                <a:solidFill>
                  <a:srgbClr val="000066"/>
                </a:solidFill>
              </a:rPr>
              <a:t>родственники </a:t>
            </a:r>
            <a:r>
              <a:rPr lang="ru-RU" sz="1800" b="1" dirty="0">
                <a:solidFill>
                  <a:srgbClr val="000066"/>
                </a:solidFill>
              </a:rPr>
              <a:t>и иные лица </a:t>
            </a:r>
            <a:r>
              <a:rPr lang="ru-RU" sz="1800" b="1" dirty="0">
                <a:solidFill>
                  <a:srgbClr val="800000"/>
                </a:solidFill>
              </a:rPr>
              <a:t>связаны</a:t>
            </a:r>
            <a:r>
              <a:rPr lang="ru-RU" sz="1800" b="1" dirty="0">
                <a:solidFill>
                  <a:srgbClr val="000066"/>
                </a:solidFill>
              </a:rPr>
              <a:t> с лицом, участвующим в конкурсе:</a:t>
            </a:r>
          </a:p>
          <a:p>
            <a:pPr marL="444500" lvl="1" indent="-265113" algn="just">
              <a:spcBef>
                <a:spcPct val="0"/>
              </a:spcBef>
              <a:buClr>
                <a:srgbClr val="990099"/>
              </a:buClr>
              <a:buFont typeface="Wingdings" pitchFamily="2" charset="2"/>
              <a:buChar char="ü"/>
            </a:pPr>
            <a:r>
              <a:rPr lang="ru-RU" sz="1800" i="1" dirty="0">
                <a:solidFill>
                  <a:srgbClr val="000066"/>
                </a:solidFill>
              </a:rPr>
              <a:t>состоят в трудовых отношениях, </a:t>
            </a:r>
          </a:p>
          <a:p>
            <a:pPr marL="444500" lvl="1" indent="-265113" algn="just">
              <a:spcBef>
                <a:spcPct val="0"/>
              </a:spcBef>
              <a:buClr>
                <a:srgbClr val="990099"/>
              </a:buClr>
              <a:buFont typeface="Wingdings" pitchFamily="2" charset="2"/>
              <a:buChar char="ü"/>
            </a:pPr>
            <a:r>
              <a:rPr lang="ru-RU" sz="1800" i="1" dirty="0">
                <a:solidFill>
                  <a:srgbClr val="000066"/>
                </a:solidFill>
              </a:rPr>
              <a:t>имеют обязательства </a:t>
            </a:r>
            <a:r>
              <a:rPr lang="ru-RU" sz="1800" i="1" dirty="0" smtClean="0">
                <a:solidFill>
                  <a:srgbClr val="000066"/>
                </a:solidFill>
              </a:rPr>
              <a:t>имущественного </a:t>
            </a:r>
            <a:r>
              <a:rPr lang="ru-RU" sz="1800" i="1" dirty="0">
                <a:solidFill>
                  <a:srgbClr val="000066"/>
                </a:solidFill>
              </a:rPr>
              <a:t>характера)</a:t>
            </a:r>
          </a:p>
        </p:txBody>
      </p:sp>
      <p:sp>
        <p:nvSpPr>
          <p:cNvPr id="14349" name="AutoShape 14"/>
          <p:cNvSpPr>
            <a:spLocks noChangeArrowheads="1"/>
          </p:cNvSpPr>
          <p:nvPr/>
        </p:nvSpPr>
        <p:spPr bwMode="auto">
          <a:xfrm rot="189511">
            <a:off x="6432550" y="258763"/>
            <a:ext cx="3211513" cy="1290637"/>
          </a:xfrm>
          <a:custGeom>
            <a:avLst/>
            <a:gdLst>
              <a:gd name="T0" fmla="*/ 401999207 w 21600"/>
              <a:gd name="T1" fmla="*/ 10425180 h 21600"/>
              <a:gd name="T2" fmla="*/ 85152672 w 21600"/>
              <a:gd name="T3" fmla="*/ 14388153 h 21600"/>
              <a:gd name="T4" fmla="*/ 368751573 w 21600"/>
              <a:gd name="T5" fmla="*/ 16155489 h 21600"/>
              <a:gd name="T6" fmla="*/ 460381391 w 21600"/>
              <a:gd name="T7" fmla="*/ 70830517 h 21600"/>
              <a:gd name="T8" fmla="*/ 341737990 w 21600"/>
              <a:gd name="T9" fmla="*/ 71823053 h 21600"/>
              <a:gd name="T10" fmla="*/ 335614557 w 21600"/>
              <a:gd name="T11" fmla="*/ 52661455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187" y="16558"/>
                </a:moveTo>
                <a:cubicBezTo>
                  <a:pt x="18611" y="14978"/>
                  <a:pt x="19400" y="12927"/>
                  <a:pt x="19400" y="10800"/>
                </a:cubicBezTo>
                <a:cubicBezTo>
                  <a:pt x="19400" y="6050"/>
                  <a:pt x="15549" y="2200"/>
                  <a:pt x="10800" y="2200"/>
                </a:cubicBezTo>
                <a:cubicBezTo>
                  <a:pt x="8480" y="2199"/>
                  <a:pt x="6259" y="3136"/>
                  <a:pt x="4640" y="4798"/>
                </a:cubicBezTo>
                <a:lnTo>
                  <a:pt x="3065" y="3262"/>
                </a:lnTo>
                <a:cubicBezTo>
                  <a:pt x="5097" y="1176"/>
                  <a:pt x="7887" y="-1"/>
                  <a:pt x="10800" y="0"/>
                </a:cubicBezTo>
                <a:cubicBezTo>
                  <a:pt x="16764" y="0"/>
                  <a:pt x="21600" y="4835"/>
                  <a:pt x="21600" y="10800"/>
                </a:cubicBezTo>
                <a:cubicBezTo>
                  <a:pt x="21600" y="13471"/>
                  <a:pt x="20610" y="16047"/>
                  <a:pt x="18821" y="18031"/>
                </a:cubicBezTo>
                <a:lnTo>
                  <a:pt x="20826" y="19839"/>
                </a:lnTo>
                <a:lnTo>
                  <a:pt x="15459" y="20117"/>
                </a:lnTo>
                <a:lnTo>
                  <a:pt x="15182" y="14750"/>
                </a:lnTo>
                <a:lnTo>
                  <a:pt x="17187" y="16558"/>
                </a:lnTo>
                <a:close/>
              </a:path>
            </a:pathLst>
          </a:custGeom>
          <a:gradFill rotWithShape="1">
            <a:gsLst>
              <a:gs pos="0">
                <a:srgbClr val="FEDAF6"/>
              </a:gs>
              <a:gs pos="100000">
                <a:srgbClr val="800080"/>
              </a:gs>
            </a:gsLst>
            <a:path path="rect">
              <a:fillToRect l="100000" b="100000"/>
            </a:path>
          </a:gradFill>
          <a:ln w="22225">
            <a:solidFill>
              <a:srgbClr val="003366"/>
            </a:solidFill>
            <a:miter lim="800000"/>
            <a:headEnd/>
            <a:tailEnd/>
          </a:ln>
          <a:effectLst/>
        </p:spPr>
        <p:txBody>
          <a:bodyPr wrap="none" anchor="ctr"/>
          <a:lstStyle/>
          <a:p>
            <a:endParaRPr lang="ru-RU"/>
          </a:p>
        </p:txBody>
      </p:sp>
      <p:sp>
        <p:nvSpPr>
          <p:cNvPr id="14350" name="AutoShape 27"/>
          <p:cNvSpPr>
            <a:spLocks noChangeArrowheads="1"/>
          </p:cNvSpPr>
          <p:nvPr/>
        </p:nvSpPr>
        <p:spPr bwMode="auto">
          <a:xfrm rot="19356885" flipH="1">
            <a:off x="6073775" y="1519238"/>
            <a:ext cx="1141413" cy="352425"/>
          </a:xfrm>
          <a:prstGeom prst="curvedDownArrow">
            <a:avLst>
              <a:gd name="adj1" fmla="val 64775"/>
              <a:gd name="adj2" fmla="val 129550"/>
              <a:gd name="adj3" fmla="val 33333"/>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withEffect">
                                  <p:stCondLst>
                                    <p:cond delay="0"/>
                                  </p:stCondLst>
                                  <p:childTnLst>
                                    <p:set>
                                      <p:cBhvr>
                                        <p:cTn id="6" dur="1" fill="hold">
                                          <p:stCondLst>
                                            <p:cond delay="0"/>
                                          </p:stCondLst>
                                        </p:cTn>
                                        <p:tgtEl>
                                          <p:spTgt spid="488451"/>
                                        </p:tgtEl>
                                        <p:attrNameLst>
                                          <p:attrName>style.visibility</p:attrName>
                                        </p:attrNameLst>
                                      </p:cBhvr>
                                      <p:to>
                                        <p:strVal val="visible"/>
                                      </p:to>
                                    </p:set>
                                    <p:animEffect transition="in" filter="fade">
                                      <p:cBhvr>
                                        <p:cTn id="7" dur="1000"/>
                                        <p:tgtEl>
                                          <p:spTgt spid="488451"/>
                                        </p:tgtEl>
                                      </p:cBhvr>
                                    </p:animEffect>
                                    <p:anim calcmode="lin" valueType="num">
                                      <p:cBhvr>
                                        <p:cTn id="8" dur="1000" fill="hold"/>
                                        <p:tgtEl>
                                          <p:spTgt spid="488451"/>
                                        </p:tgtEl>
                                        <p:attrNameLst>
                                          <p:attrName>ppt_x</p:attrName>
                                        </p:attrNameLst>
                                      </p:cBhvr>
                                      <p:tavLst>
                                        <p:tav tm="0">
                                          <p:val>
                                            <p:strVal val="#ppt_x"/>
                                          </p:val>
                                        </p:tav>
                                        <p:tav tm="100000">
                                          <p:val>
                                            <p:strVal val="#ppt_x"/>
                                          </p:val>
                                        </p:tav>
                                      </p:tavLst>
                                    </p:anim>
                                    <p:anim calcmode="lin" valueType="num">
                                      <p:cBhvr>
                                        <p:cTn id="9" dur="1000" fill="hold"/>
                                        <p:tgtEl>
                                          <p:spTgt spid="488451"/>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1000"/>
                                        <p:tgtEl>
                                          <p:spTgt spid="4"/>
                                        </p:tgtEl>
                                      </p:cBhvr>
                                    </p:animEffect>
                                    <p:anim calcmode="lin" valueType="num">
                                      <p:cBhvr>
                                        <p:cTn id="23" dur="1000" fill="hold"/>
                                        <p:tgtEl>
                                          <p:spTgt spid="4"/>
                                        </p:tgtEl>
                                        <p:attrNameLst>
                                          <p:attrName>ppt_x</p:attrName>
                                        </p:attrNameLst>
                                      </p:cBhvr>
                                      <p:tavLst>
                                        <p:tav tm="0">
                                          <p:val>
                                            <p:strVal val="#ppt_x"/>
                                          </p:val>
                                        </p:tav>
                                        <p:tav tm="100000">
                                          <p:val>
                                            <p:strVal val="#ppt_x"/>
                                          </p:val>
                                        </p:tav>
                                      </p:tavLst>
                                    </p:anim>
                                    <p:anim calcmode="lin" valueType="num">
                                      <p:cBhvr>
                                        <p:cTn id="2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8451" grpId="0" animBg="1"/>
      <p:bldP spid="2" grpId="0" animBg="1"/>
      <p:bldP spid="3" grpId="0" animBg="1"/>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AutoShape 2"/>
          <p:cNvSpPr>
            <a:spLocks noChangeArrowheads="1"/>
          </p:cNvSpPr>
          <p:nvPr/>
        </p:nvSpPr>
        <p:spPr bwMode="auto">
          <a:xfrm>
            <a:off x="6388100" y="1943100"/>
            <a:ext cx="3416300" cy="4699000"/>
          </a:xfrm>
          <a:prstGeom prst="roundRect">
            <a:avLst>
              <a:gd name="adj" fmla="val 3060"/>
            </a:avLst>
          </a:prstGeom>
          <a:gradFill rotWithShape="1">
            <a:gsLst>
              <a:gs pos="0">
                <a:srgbClr val="DDDDFF"/>
              </a:gs>
              <a:gs pos="50000">
                <a:schemeClr val="bg1"/>
              </a:gs>
              <a:gs pos="100000">
                <a:srgbClr val="DDDDFF"/>
              </a:gs>
            </a:gsLst>
            <a:lin ang="0" scaled="1"/>
          </a:gradFill>
          <a:ln w="12700" algn="ctr">
            <a:solidFill>
              <a:srgbClr val="003366"/>
            </a:solidFill>
            <a:prstDash val="lgDash"/>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a:p>
        </p:txBody>
      </p:sp>
      <p:sp>
        <p:nvSpPr>
          <p:cNvPr id="63491" name="AutoShape 3"/>
          <p:cNvSpPr>
            <a:spLocks noChangeArrowheads="1"/>
          </p:cNvSpPr>
          <p:nvPr/>
        </p:nvSpPr>
        <p:spPr bwMode="auto">
          <a:xfrm>
            <a:off x="101600" y="1955800"/>
            <a:ext cx="5969000" cy="4686300"/>
          </a:xfrm>
          <a:prstGeom prst="roundRect">
            <a:avLst>
              <a:gd name="adj" fmla="val 3060"/>
            </a:avLst>
          </a:prstGeom>
          <a:gradFill rotWithShape="1">
            <a:gsLst>
              <a:gs pos="0">
                <a:srgbClr val="DDDDFF"/>
              </a:gs>
              <a:gs pos="50000">
                <a:schemeClr val="bg1"/>
              </a:gs>
              <a:gs pos="100000">
                <a:srgbClr val="DDDDFF"/>
              </a:gs>
            </a:gsLst>
            <a:lin ang="0" scaled="1"/>
          </a:gradFill>
          <a:ln w="12700" algn="ctr">
            <a:solidFill>
              <a:srgbClr val="003366"/>
            </a:solidFill>
            <a:prstDash val="lgDash"/>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ru-RU"/>
          </a:p>
        </p:txBody>
      </p:sp>
      <p:sp>
        <p:nvSpPr>
          <p:cNvPr id="488451" name="Rectangle 3"/>
          <p:cNvSpPr>
            <a:spLocks noChangeArrowheads="1"/>
          </p:cNvSpPr>
          <p:nvPr/>
        </p:nvSpPr>
        <p:spPr bwMode="auto">
          <a:xfrm>
            <a:off x="203200" y="2211388"/>
            <a:ext cx="5762625" cy="1516062"/>
          </a:xfrm>
          <a:prstGeom prst="roundRect">
            <a:avLst>
              <a:gd name="adj" fmla="val 8287"/>
            </a:avLst>
          </a:prstGeom>
          <a:solidFill>
            <a:srgbClr val="FFFFCC"/>
          </a:solidFill>
          <a:ln w="9525">
            <a:noFill/>
            <a:round/>
            <a:headEnd/>
            <a:tailEnd/>
          </a:ln>
        </p:spPr>
        <p:txBody>
          <a:bodyPr lIns="54000" tIns="36000" rIns="54000" bIns="36000">
            <a:spAutoFit/>
          </a:bodyPr>
          <a:lstStyle/>
          <a:p>
            <a:pPr algn="just">
              <a:spcBef>
                <a:spcPct val="0"/>
              </a:spcBef>
              <a:buClr>
                <a:srgbClr val="FF0000"/>
              </a:buClr>
              <a:buFont typeface="Wingdings" pitchFamily="2" charset="2"/>
              <a:buNone/>
            </a:pPr>
            <a:r>
              <a:rPr lang="ru-RU" sz="1800" b="1">
                <a:solidFill>
                  <a:srgbClr val="003366"/>
                </a:solidFill>
              </a:rPr>
              <a:t>►</a:t>
            </a:r>
            <a:r>
              <a:rPr lang="en-US" sz="1800" b="1">
                <a:solidFill>
                  <a:srgbClr val="003366"/>
                </a:solidFill>
              </a:rPr>
              <a:t> </a:t>
            </a:r>
            <a:r>
              <a:rPr lang="ru-RU" sz="1800" b="1">
                <a:solidFill>
                  <a:srgbClr val="660033"/>
                </a:solidFill>
              </a:rPr>
              <a:t>подготовка и принятие </a:t>
            </a:r>
            <a:r>
              <a:rPr lang="ru-RU" sz="1800" i="1">
                <a:solidFill>
                  <a:srgbClr val="003366"/>
                </a:solidFill>
              </a:rPr>
              <a:t>(участие в подготовке и принятии)</a:t>
            </a:r>
            <a:r>
              <a:rPr lang="ru-RU" sz="1800" b="1">
                <a:solidFill>
                  <a:srgbClr val="660033"/>
                </a:solidFill>
              </a:rPr>
              <a:t> решений о распределении </a:t>
            </a:r>
            <a:r>
              <a:rPr lang="ru-RU" sz="1800" b="1">
                <a:solidFill>
                  <a:srgbClr val="003366"/>
                </a:solidFill>
              </a:rPr>
              <a:t>бюджетных ассигнований, субсидий, межбюджетных тран-сфертов, а также </a:t>
            </a:r>
            <a:r>
              <a:rPr lang="ru-RU" sz="1800" b="1">
                <a:solidFill>
                  <a:srgbClr val="660033"/>
                </a:solidFill>
              </a:rPr>
              <a:t>распределение</a:t>
            </a:r>
            <a:r>
              <a:rPr lang="ru-RU" sz="1800" b="1">
                <a:solidFill>
                  <a:srgbClr val="000066"/>
                </a:solidFill>
              </a:rPr>
              <a:t> </a:t>
            </a:r>
            <a:r>
              <a:rPr lang="ru-RU" sz="1800" b="1">
                <a:solidFill>
                  <a:srgbClr val="003366"/>
                </a:solidFill>
              </a:rPr>
              <a:t>ограниченного ресурса </a:t>
            </a:r>
            <a:r>
              <a:rPr lang="ru-RU" sz="1800" i="1">
                <a:solidFill>
                  <a:srgbClr val="003366"/>
                </a:solidFill>
              </a:rPr>
              <a:t>(квоты, частоты, участки недр и др.)</a:t>
            </a:r>
          </a:p>
        </p:txBody>
      </p:sp>
      <p:sp>
        <p:nvSpPr>
          <p:cNvPr id="15365" name="WordArt 3"/>
          <p:cNvSpPr>
            <a:spLocks noChangeArrowheads="1" noChangeShapeType="1" noTextEdit="1"/>
          </p:cNvSpPr>
          <p:nvPr/>
        </p:nvSpPr>
        <p:spPr bwMode="auto">
          <a:xfrm>
            <a:off x="1547813" y="312738"/>
            <a:ext cx="6781800" cy="685800"/>
          </a:xfrm>
          <a:prstGeom prst="rect">
            <a:avLst/>
          </a:prstGeom>
        </p:spPr>
        <p:txBody>
          <a:bodyPr wrap="none" fromWordArt="1">
            <a:prstTxWarp prst="textPlain">
              <a:avLst>
                <a:gd name="adj" fmla="val 50000"/>
              </a:avLst>
            </a:prstTxWarp>
          </a:bodyPr>
          <a:lstStyle/>
          <a:p>
            <a:pPr algn="ctr"/>
            <a:r>
              <a:rPr lang="ru-RU" sz="2400" b="1" kern="10">
                <a:ln w="9525">
                  <a:noFill/>
                  <a:round/>
                  <a:headEnd/>
                  <a:tailEnd/>
                </a:ln>
                <a:solidFill>
                  <a:srgbClr val="003366"/>
                </a:solidFill>
                <a:effectLst>
                  <a:outerShdw dist="25400" algn="ctr" rotWithShape="0">
                    <a:srgbClr val="CCCCFF">
                      <a:alpha val="50000"/>
                    </a:srgbClr>
                  </a:outerShdw>
                </a:effectLst>
                <a:latin typeface="Times New Roman"/>
                <a:cs typeface="Times New Roman"/>
              </a:rPr>
              <a:t>ВОЗМОЖНЫЕ СИТУАЦИИ,</a:t>
            </a:r>
          </a:p>
          <a:p>
            <a:pPr algn="ctr"/>
            <a:r>
              <a:rPr lang="ru-RU" sz="2400" b="1" kern="10">
                <a:ln w="9525">
                  <a:noFill/>
                  <a:round/>
                  <a:headEnd/>
                  <a:tailEnd/>
                </a:ln>
                <a:solidFill>
                  <a:srgbClr val="003366"/>
                </a:solidFill>
                <a:effectLst>
                  <a:outerShdw dist="25400" algn="ctr" rotWithShape="0">
                    <a:srgbClr val="CCCCFF">
                      <a:alpha val="50000"/>
                    </a:srgbClr>
                  </a:outerShdw>
                </a:effectLst>
                <a:latin typeface="Times New Roman"/>
                <a:cs typeface="Times New Roman"/>
              </a:rPr>
              <a:t>связанные с возникновением конфликтов интересов</a:t>
            </a:r>
          </a:p>
        </p:txBody>
      </p:sp>
      <p:sp>
        <p:nvSpPr>
          <p:cNvPr id="15366" name="WordArt 6"/>
          <p:cNvSpPr>
            <a:spLocks noChangeArrowheads="1" noChangeShapeType="1" noTextEdit="1"/>
          </p:cNvSpPr>
          <p:nvPr/>
        </p:nvSpPr>
        <p:spPr bwMode="auto">
          <a:xfrm>
            <a:off x="1725613" y="1381125"/>
            <a:ext cx="2238375" cy="361950"/>
          </a:xfrm>
          <a:prstGeom prst="rect">
            <a:avLst/>
          </a:prstGeom>
        </p:spPr>
        <p:txBody>
          <a:bodyPr wrap="none" fromWordArt="1">
            <a:prstTxWarp prst="textCascadeUp">
              <a:avLst>
                <a:gd name="adj" fmla="val 61843"/>
              </a:avLst>
            </a:prstTxWarp>
          </a:bodyPr>
          <a:lstStyle/>
          <a:p>
            <a:pPr algn="ctr"/>
            <a:r>
              <a:rPr lang="ru-RU" sz="2400" b="1" kern="10">
                <a:ln w="9525">
                  <a:noFill/>
                  <a:round/>
                  <a:headEnd/>
                  <a:tailEnd/>
                </a:ln>
                <a:gradFill rotWithShape="1">
                  <a:gsLst>
                    <a:gs pos="0">
                      <a:srgbClr val="650717"/>
                    </a:gs>
                    <a:gs pos="100000">
                      <a:srgbClr val="990099"/>
                    </a:gs>
                  </a:gsLst>
                  <a:path path="rect">
                    <a:fillToRect r="100000" b="100000"/>
                  </a:path>
                </a:gradFill>
                <a:effectLst>
                  <a:prstShdw prst="shdw17" dist="17961" dir="2700000">
                    <a:srgbClr val="650717"/>
                  </a:prstShdw>
                </a:effectLst>
                <a:latin typeface="Georgia"/>
              </a:rPr>
              <a:t>Деятельность</a:t>
            </a:r>
          </a:p>
        </p:txBody>
      </p:sp>
      <p:sp>
        <p:nvSpPr>
          <p:cNvPr id="2" name="Rectangle 3"/>
          <p:cNvSpPr>
            <a:spLocks noChangeArrowheads="1"/>
          </p:cNvSpPr>
          <p:nvPr/>
        </p:nvSpPr>
        <p:spPr bwMode="auto">
          <a:xfrm>
            <a:off x="214313" y="3873500"/>
            <a:ext cx="5738812" cy="705493"/>
          </a:xfrm>
          <a:prstGeom prst="roundRect">
            <a:avLst>
              <a:gd name="adj" fmla="val 19556"/>
            </a:avLst>
          </a:prstGeom>
          <a:solidFill>
            <a:srgbClr val="FFFFCC"/>
          </a:solidFill>
          <a:ln w="9525">
            <a:noFill/>
            <a:round/>
            <a:headEnd/>
            <a:tailEnd/>
          </a:ln>
        </p:spPr>
        <p:txBody>
          <a:bodyPr lIns="54000" tIns="36000" rIns="54000" bIns="36000">
            <a:spAutoFit/>
          </a:bodyPr>
          <a:lstStyle/>
          <a:p>
            <a:pPr algn="just">
              <a:spcBef>
                <a:spcPct val="0"/>
              </a:spcBef>
              <a:buClr>
                <a:srgbClr val="FF0000"/>
              </a:buClr>
              <a:buFont typeface="Wingdings" pitchFamily="2" charset="2"/>
              <a:buNone/>
            </a:pPr>
            <a:r>
              <a:rPr lang="ru-RU" sz="1800" b="1" dirty="0">
                <a:solidFill>
                  <a:srgbClr val="003366"/>
                </a:solidFill>
              </a:rPr>
              <a:t>►</a:t>
            </a:r>
            <a:r>
              <a:rPr lang="en-US" sz="1800" b="1" dirty="0">
                <a:solidFill>
                  <a:srgbClr val="003366"/>
                </a:solidFill>
              </a:rPr>
              <a:t> </a:t>
            </a:r>
            <a:r>
              <a:rPr lang="ru-RU" sz="1800" b="1" dirty="0">
                <a:solidFill>
                  <a:srgbClr val="761C31"/>
                </a:solidFill>
              </a:rPr>
              <a:t>осуществление</a:t>
            </a:r>
            <a:r>
              <a:rPr lang="ru-RU" sz="1800" b="1" dirty="0">
                <a:solidFill>
                  <a:srgbClr val="000066"/>
                </a:solidFill>
              </a:rPr>
              <a:t> </a:t>
            </a:r>
            <a:r>
              <a:rPr lang="ru-RU" sz="1800" b="1" dirty="0" smtClean="0">
                <a:solidFill>
                  <a:srgbClr val="000066"/>
                </a:solidFill>
              </a:rPr>
              <a:t>работником</a:t>
            </a:r>
            <a:r>
              <a:rPr lang="ru-RU" sz="1800" b="1" dirty="0" smtClean="0">
                <a:solidFill>
                  <a:srgbClr val="003366"/>
                </a:solidFill>
              </a:rPr>
              <a:t> (служащим) контрольных </a:t>
            </a:r>
            <a:r>
              <a:rPr lang="ru-RU" sz="1800" b="1" dirty="0">
                <a:solidFill>
                  <a:srgbClr val="003366"/>
                </a:solidFill>
              </a:rPr>
              <a:t>и надзорных</a:t>
            </a:r>
            <a:r>
              <a:rPr lang="ru-RU" sz="1800" b="1" dirty="0">
                <a:solidFill>
                  <a:srgbClr val="000066"/>
                </a:solidFill>
              </a:rPr>
              <a:t> </a:t>
            </a:r>
            <a:r>
              <a:rPr lang="ru-RU" sz="1800" b="1" dirty="0">
                <a:solidFill>
                  <a:srgbClr val="800000"/>
                </a:solidFill>
              </a:rPr>
              <a:t>полномочий</a:t>
            </a:r>
            <a:endParaRPr lang="ru-RU" sz="1800" b="1" dirty="0">
              <a:solidFill>
                <a:srgbClr val="000066"/>
              </a:solidFill>
            </a:endParaRPr>
          </a:p>
        </p:txBody>
      </p:sp>
      <p:sp>
        <p:nvSpPr>
          <p:cNvPr id="15368" name="AutoShape 14"/>
          <p:cNvSpPr>
            <a:spLocks noChangeArrowheads="1"/>
          </p:cNvSpPr>
          <p:nvPr/>
        </p:nvSpPr>
        <p:spPr bwMode="auto">
          <a:xfrm rot="279456" flipH="1">
            <a:off x="312738" y="242888"/>
            <a:ext cx="3914775" cy="1366837"/>
          </a:xfrm>
          <a:custGeom>
            <a:avLst/>
            <a:gdLst>
              <a:gd name="T0" fmla="*/ 660503375 w 21600"/>
              <a:gd name="T1" fmla="*/ 21310824 h 21600"/>
              <a:gd name="T2" fmla="*/ 248559214 w 21600"/>
              <a:gd name="T3" fmla="*/ 6627135 h 21600"/>
              <a:gd name="T4" fmla="*/ 598158227 w 21600"/>
              <a:gd name="T5" fmla="*/ 25783671 h 21600"/>
              <a:gd name="T6" fmla="*/ 648448224 w 21600"/>
              <a:gd name="T7" fmla="*/ 83745787 h 21600"/>
              <a:gd name="T8" fmla="*/ 472186930 w 21600"/>
              <a:gd name="T9" fmla="*/ 82420398 h 21600"/>
              <a:gd name="T10" fmla="*/ 483059493 w 21600"/>
              <a:gd name="T11" fmla="*/ 6093732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494" y="17241"/>
                </a:moveTo>
                <a:cubicBezTo>
                  <a:pt x="18340" y="15609"/>
                  <a:pt x="19398" y="13264"/>
                  <a:pt x="19398" y="10800"/>
                </a:cubicBezTo>
                <a:cubicBezTo>
                  <a:pt x="19398" y="6051"/>
                  <a:pt x="15548" y="2202"/>
                  <a:pt x="10800" y="2202"/>
                </a:cubicBezTo>
                <a:cubicBezTo>
                  <a:pt x="9823" y="2201"/>
                  <a:pt x="8854" y="2368"/>
                  <a:pt x="7934" y="2693"/>
                </a:cubicBezTo>
                <a:lnTo>
                  <a:pt x="7200" y="617"/>
                </a:lnTo>
                <a:cubicBezTo>
                  <a:pt x="8356" y="208"/>
                  <a:pt x="9573" y="-1"/>
                  <a:pt x="10800" y="0"/>
                </a:cubicBezTo>
                <a:cubicBezTo>
                  <a:pt x="16764" y="0"/>
                  <a:pt x="21600" y="4835"/>
                  <a:pt x="21600" y="10800"/>
                </a:cubicBezTo>
                <a:cubicBezTo>
                  <a:pt x="21600" y="13895"/>
                  <a:pt x="20272" y="16841"/>
                  <a:pt x="17953" y="18891"/>
                </a:cubicBezTo>
                <a:lnTo>
                  <a:pt x="19741" y="20914"/>
                </a:lnTo>
                <a:lnTo>
                  <a:pt x="14375" y="20583"/>
                </a:lnTo>
                <a:lnTo>
                  <a:pt x="14706" y="15218"/>
                </a:lnTo>
                <a:lnTo>
                  <a:pt x="16494" y="17241"/>
                </a:lnTo>
                <a:close/>
              </a:path>
            </a:pathLst>
          </a:custGeom>
          <a:gradFill rotWithShape="1">
            <a:gsLst>
              <a:gs pos="0">
                <a:srgbClr val="FEDAF6"/>
              </a:gs>
              <a:gs pos="100000">
                <a:srgbClr val="800080"/>
              </a:gs>
            </a:gsLst>
            <a:path path="rect">
              <a:fillToRect l="100000" b="100000"/>
            </a:path>
          </a:gradFill>
          <a:ln w="22225">
            <a:solidFill>
              <a:srgbClr val="003366"/>
            </a:solidFill>
            <a:miter lim="800000"/>
            <a:headEnd/>
            <a:tailEnd/>
          </a:ln>
          <a:effectLst/>
        </p:spPr>
        <p:txBody>
          <a:bodyPr wrap="none" anchor="ctr"/>
          <a:lstStyle/>
          <a:p>
            <a:endParaRPr lang="ru-RU"/>
          </a:p>
        </p:txBody>
      </p:sp>
      <p:sp>
        <p:nvSpPr>
          <p:cNvPr id="15369" name="AutoShape 9"/>
          <p:cNvSpPr>
            <a:spLocks noChangeArrowheads="1"/>
          </p:cNvSpPr>
          <p:nvPr/>
        </p:nvSpPr>
        <p:spPr bwMode="auto">
          <a:xfrm rot="1824814">
            <a:off x="4052888" y="1511300"/>
            <a:ext cx="1327150" cy="352425"/>
          </a:xfrm>
          <a:prstGeom prst="curvedDownArrow">
            <a:avLst>
              <a:gd name="adj1" fmla="val 75315"/>
              <a:gd name="adj2" fmla="val 150631"/>
              <a:gd name="adj3" fmla="val 33333"/>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
        <p:nvSpPr>
          <p:cNvPr id="15370" name="WordArt 10"/>
          <p:cNvSpPr>
            <a:spLocks noChangeArrowheads="1" noChangeShapeType="1" noTextEdit="1"/>
          </p:cNvSpPr>
          <p:nvPr/>
        </p:nvSpPr>
        <p:spPr bwMode="auto">
          <a:xfrm>
            <a:off x="7250113" y="1381125"/>
            <a:ext cx="1362075" cy="336550"/>
          </a:xfrm>
          <a:prstGeom prst="rect">
            <a:avLst/>
          </a:prstGeom>
        </p:spPr>
        <p:txBody>
          <a:bodyPr wrap="none" fromWordArt="1">
            <a:prstTxWarp prst="textCascadeUp">
              <a:avLst>
                <a:gd name="adj" fmla="val 61843"/>
              </a:avLst>
            </a:prstTxWarp>
          </a:bodyPr>
          <a:lstStyle/>
          <a:p>
            <a:pPr algn="ctr"/>
            <a:r>
              <a:rPr lang="ru-RU" sz="2000" b="1" kern="10">
                <a:ln w="9525">
                  <a:noFill/>
                  <a:round/>
                  <a:headEnd/>
                  <a:tailEnd/>
                </a:ln>
                <a:gradFill rotWithShape="1">
                  <a:gsLst>
                    <a:gs pos="0">
                      <a:srgbClr val="650717"/>
                    </a:gs>
                    <a:gs pos="100000">
                      <a:srgbClr val="990099"/>
                    </a:gs>
                  </a:gsLst>
                  <a:path path="rect">
                    <a:fillToRect r="100000" b="100000"/>
                  </a:path>
                </a:gradFill>
                <a:effectLst>
                  <a:prstShdw prst="shdw17" dist="17961" dir="2700000">
                    <a:srgbClr val="650717"/>
                  </a:prstShdw>
                </a:effectLst>
                <a:latin typeface="Georgia"/>
              </a:rPr>
              <a:t>Условия</a:t>
            </a:r>
          </a:p>
        </p:txBody>
      </p:sp>
      <p:sp>
        <p:nvSpPr>
          <p:cNvPr id="3" name="Rectangle 3"/>
          <p:cNvSpPr>
            <a:spLocks noChangeArrowheads="1"/>
          </p:cNvSpPr>
          <p:nvPr/>
        </p:nvSpPr>
        <p:spPr bwMode="auto">
          <a:xfrm>
            <a:off x="6545263" y="2419350"/>
            <a:ext cx="3095625" cy="4027103"/>
          </a:xfrm>
          <a:prstGeom prst="roundRect">
            <a:avLst>
              <a:gd name="adj" fmla="val 4921"/>
            </a:avLst>
          </a:prstGeom>
          <a:solidFill>
            <a:srgbClr val="FFFFCC"/>
          </a:solidFill>
          <a:ln w="9525">
            <a:noFill/>
            <a:round/>
            <a:headEnd/>
            <a:tailEnd/>
          </a:ln>
        </p:spPr>
        <p:txBody>
          <a:bodyPr lIns="54000" tIns="36000" rIns="54000" bIns="36000">
            <a:spAutoFit/>
          </a:bodyPr>
          <a:lstStyle/>
          <a:p>
            <a:pPr algn="just">
              <a:spcBef>
                <a:spcPct val="0"/>
              </a:spcBef>
              <a:buClr>
                <a:srgbClr val="FF0000"/>
              </a:buClr>
              <a:buFont typeface="Wingdings" pitchFamily="2" charset="2"/>
              <a:buNone/>
            </a:pPr>
            <a:r>
              <a:rPr lang="ru-RU" sz="1800" b="1" dirty="0">
                <a:solidFill>
                  <a:srgbClr val="003366"/>
                </a:solidFill>
              </a:rPr>
              <a:t>►</a:t>
            </a:r>
            <a:r>
              <a:rPr lang="en-US" sz="1800" b="1" dirty="0">
                <a:solidFill>
                  <a:srgbClr val="003366"/>
                </a:solidFill>
              </a:rPr>
              <a:t> </a:t>
            </a:r>
            <a:r>
              <a:rPr lang="ru-RU" sz="1800" b="1" dirty="0">
                <a:solidFill>
                  <a:srgbClr val="000066"/>
                </a:solidFill>
              </a:rPr>
              <a:t> </a:t>
            </a:r>
            <a:r>
              <a:rPr lang="ru-RU" sz="1800" b="1" dirty="0">
                <a:solidFill>
                  <a:srgbClr val="003366"/>
                </a:solidFill>
              </a:rPr>
              <a:t>отношении </a:t>
            </a:r>
            <a:r>
              <a:rPr lang="ru-RU" sz="1800" b="1" dirty="0" err="1">
                <a:solidFill>
                  <a:srgbClr val="003366"/>
                </a:solidFill>
              </a:rPr>
              <a:t>родственни</a:t>
            </a:r>
            <a:r>
              <a:rPr lang="ru-RU" sz="1800" b="1" dirty="0">
                <a:solidFill>
                  <a:srgbClr val="003366"/>
                </a:solidFill>
              </a:rPr>
              <a:t>-ков и иных лиц либо в отношении граждан и организаций,</a:t>
            </a:r>
            <a:r>
              <a:rPr lang="ru-RU" sz="1800" b="1" dirty="0">
                <a:solidFill>
                  <a:srgbClr val="000066"/>
                </a:solidFill>
              </a:rPr>
              <a:t> </a:t>
            </a:r>
            <a:r>
              <a:rPr lang="ru-RU" sz="1800" b="1" dirty="0">
                <a:solidFill>
                  <a:srgbClr val="800000"/>
                </a:solidFill>
              </a:rPr>
              <a:t>с которыми связаны</a:t>
            </a:r>
            <a:r>
              <a:rPr lang="ru-RU" sz="1800" b="1" dirty="0">
                <a:solidFill>
                  <a:srgbClr val="000066"/>
                </a:solidFill>
              </a:rPr>
              <a:t> </a:t>
            </a:r>
            <a:r>
              <a:rPr lang="ru-RU" sz="1800" b="1" dirty="0" smtClean="0">
                <a:solidFill>
                  <a:srgbClr val="000066"/>
                </a:solidFill>
              </a:rPr>
              <a:t>работник (с</a:t>
            </a:r>
            <a:r>
              <a:rPr lang="ru-RU" sz="1800" b="1" dirty="0" smtClean="0">
                <a:solidFill>
                  <a:srgbClr val="003366"/>
                </a:solidFill>
              </a:rPr>
              <a:t>лужащий), </a:t>
            </a:r>
            <a:r>
              <a:rPr lang="ru-RU" sz="1800" b="1" dirty="0">
                <a:solidFill>
                  <a:srgbClr val="003366"/>
                </a:solidFill>
              </a:rPr>
              <a:t>его родственники и иные лица</a:t>
            </a:r>
          </a:p>
          <a:p>
            <a:pPr algn="just">
              <a:spcBef>
                <a:spcPct val="0"/>
              </a:spcBef>
              <a:buClr>
                <a:srgbClr val="FF0000"/>
              </a:buClr>
              <a:buFont typeface="Wingdings" pitchFamily="2" charset="2"/>
              <a:buNone/>
            </a:pPr>
            <a:r>
              <a:rPr lang="ru-RU" sz="1800" i="1" dirty="0">
                <a:solidFill>
                  <a:srgbClr val="990099"/>
                </a:solidFill>
              </a:rPr>
              <a:t>Например,</a:t>
            </a:r>
            <a:endParaRPr lang="ru-RU" sz="1800" dirty="0">
              <a:solidFill>
                <a:srgbClr val="000066"/>
              </a:solidFill>
            </a:endParaRPr>
          </a:p>
          <a:p>
            <a:pPr algn="just">
              <a:spcBef>
                <a:spcPct val="0"/>
              </a:spcBef>
              <a:buClr>
                <a:srgbClr val="990099"/>
              </a:buClr>
              <a:buFont typeface="Wingdings" pitchFamily="2" charset="2"/>
              <a:buChar char="ü"/>
            </a:pPr>
            <a:r>
              <a:rPr lang="ru-RU" sz="1800" i="1" dirty="0">
                <a:solidFill>
                  <a:srgbClr val="000066"/>
                </a:solidFill>
              </a:rPr>
              <a:t> </a:t>
            </a:r>
            <a:r>
              <a:rPr lang="ru-RU" sz="1800" i="1" dirty="0">
                <a:solidFill>
                  <a:srgbClr val="003366"/>
                </a:solidFill>
              </a:rPr>
              <a:t>состоят </a:t>
            </a:r>
            <a:r>
              <a:rPr lang="ru-RU" sz="1800" dirty="0">
                <a:solidFill>
                  <a:srgbClr val="003366"/>
                </a:solidFill>
              </a:rPr>
              <a:t>в трудовых, подрядных отношениях, </a:t>
            </a:r>
            <a:r>
              <a:rPr lang="ru-RU" sz="1800" dirty="0" smtClean="0">
                <a:solidFill>
                  <a:srgbClr val="003366"/>
                </a:solidFill>
              </a:rPr>
              <a:t>отношениях </a:t>
            </a:r>
            <a:r>
              <a:rPr lang="ru-RU" sz="1800" dirty="0">
                <a:solidFill>
                  <a:srgbClr val="003366"/>
                </a:solidFill>
              </a:rPr>
              <a:t>по оказанию </a:t>
            </a:r>
            <a:r>
              <a:rPr lang="ru-RU" sz="1800" dirty="0" smtClean="0">
                <a:solidFill>
                  <a:srgbClr val="003366"/>
                </a:solidFill>
              </a:rPr>
              <a:t>услуг</a:t>
            </a:r>
            <a:r>
              <a:rPr lang="ru-RU" sz="1800" dirty="0">
                <a:solidFill>
                  <a:srgbClr val="003366"/>
                </a:solidFill>
              </a:rPr>
              <a:t>,</a:t>
            </a:r>
          </a:p>
          <a:p>
            <a:pPr algn="just">
              <a:spcBef>
                <a:spcPct val="0"/>
              </a:spcBef>
              <a:buClr>
                <a:srgbClr val="990099"/>
              </a:buClr>
              <a:buFont typeface="Wingdings" pitchFamily="2" charset="2"/>
              <a:buChar char="ü"/>
            </a:pPr>
            <a:r>
              <a:rPr lang="ru-RU" sz="1800" i="1" dirty="0">
                <a:solidFill>
                  <a:srgbClr val="003366"/>
                </a:solidFill>
              </a:rPr>
              <a:t> имеют </a:t>
            </a:r>
            <a:r>
              <a:rPr lang="ru-RU" sz="1800" dirty="0">
                <a:solidFill>
                  <a:srgbClr val="003366"/>
                </a:solidFill>
              </a:rPr>
              <a:t>обязательства </a:t>
            </a:r>
            <a:r>
              <a:rPr lang="ru-RU" sz="1800" dirty="0" smtClean="0">
                <a:solidFill>
                  <a:srgbClr val="003366"/>
                </a:solidFill>
              </a:rPr>
              <a:t>имущественного </a:t>
            </a:r>
            <a:r>
              <a:rPr lang="ru-RU" sz="1800" dirty="0">
                <a:solidFill>
                  <a:srgbClr val="003366"/>
                </a:solidFill>
              </a:rPr>
              <a:t>характера</a:t>
            </a:r>
            <a:endParaRPr lang="ru-RU" sz="1800" i="1" dirty="0">
              <a:solidFill>
                <a:srgbClr val="003366"/>
              </a:solidFill>
            </a:endParaRPr>
          </a:p>
        </p:txBody>
      </p:sp>
      <p:sp>
        <p:nvSpPr>
          <p:cNvPr id="15372" name="AutoShape 14"/>
          <p:cNvSpPr>
            <a:spLocks noChangeArrowheads="1"/>
          </p:cNvSpPr>
          <p:nvPr/>
        </p:nvSpPr>
        <p:spPr bwMode="auto">
          <a:xfrm rot="189511">
            <a:off x="6432550" y="258763"/>
            <a:ext cx="3211513" cy="1290637"/>
          </a:xfrm>
          <a:custGeom>
            <a:avLst/>
            <a:gdLst>
              <a:gd name="T0" fmla="*/ 401999207 w 21600"/>
              <a:gd name="T1" fmla="*/ 10425180 h 21600"/>
              <a:gd name="T2" fmla="*/ 85152672 w 21600"/>
              <a:gd name="T3" fmla="*/ 14388153 h 21600"/>
              <a:gd name="T4" fmla="*/ 368751573 w 21600"/>
              <a:gd name="T5" fmla="*/ 16155489 h 21600"/>
              <a:gd name="T6" fmla="*/ 460381391 w 21600"/>
              <a:gd name="T7" fmla="*/ 70830517 h 21600"/>
              <a:gd name="T8" fmla="*/ 341737990 w 21600"/>
              <a:gd name="T9" fmla="*/ 71823053 h 21600"/>
              <a:gd name="T10" fmla="*/ 335614557 w 21600"/>
              <a:gd name="T11" fmla="*/ 52661455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187" y="16558"/>
                </a:moveTo>
                <a:cubicBezTo>
                  <a:pt x="18611" y="14978"/>
                  <a:pt x="19400" y="12927"/>
                  <a:pt x="19400" y="10800"/>
                </a:cubicBezTo>
                <a:cubicBezTo>
                  <a:pt x="19400" y="6050"/>
                  <a:pt x="15549" y="2200"/>
                  <a:pt x="10800" y="2200"/>
                </a:cubicBezTo>
                <a:cubicBezTo>
                  <a:pt x="8480" y="2199"/>
                  <a:pt x="6259" y="3136"/>
                  <a:pt x="4640" y="4798"/>
                </a:cubicBezTo>
                <a:lnTo>
                  <a:pt x="3065" y="3262"/>
                </a:lnTo>
                <a:cubicBezTo>
                  <a:pt x="5097" y="1176"/>
                  <a:pt x="7887" y="-1"/>
                  <a:pt x="10800" y="0"/>
                </a:cubicBezTo>
                <a:cubicBezTo>
                  <a:pt x="16764" y="0"/>
                  <a:pt x="21600" y="4835"/>
                  <a:pt x="21600" y="10800"/>
                </a:cubicBezTo>
                <a:cubicBezTo>
                  <a:pt x="21600" y="13471"/>
                  <a:pt x="20610" y="16047"/>
                  <a:pt x="18821" y="18031"/>
                </a:cubicBezTo>
                <a:lnTo>
                  <a:pt x="20826" y="19839"/>
                </a:lnTo>
                <a:lnTo>
                  <a:pt x="15459" y="20117"/>
                </a:lnTo>
                <a:lnTo>
                  <a:pt x="15182" y="14750"/>
                </a:lnTo>
                <a:lnTo>
                  <a:pt x="17187" y="16558"/>
                </a:lnTo>
                <a:close/>
              </a:path>
            </a:pathLst>
          </a:custGeom>
          <a:gradFill rotWithShape="1">
            <a:gsLst>
              <a:gs pos="0">
                <a:srgbClr val="FEDAF6"/>
              </a:gs>
              <a:gs pos="100000">
                <a:srgbClr val="800080"/>
              </a:gs>
            </a:gsLst>
            <a:path path="rect">
              <a:fillToRect l="100000" b="100000"/>
            </a:path>
          </a:gradFill>
          <a:ln w="22225">
            <a:solidFill>
              <a:srgbClr val="003366"/>
            </a:solidFill>
            <a:miter lim="800000"/>
            <a:headEnd/>
            <a:tailEnd/>
          </a:ln>
          <a:effectLst/>
        </p:spPr>
        <p:txBody>
          <a:bodyPr wrap="none" anchor="ctr"/>
          <a:lstStyle/>
          <a:p>
            <a:endParaRPr lang="ru-RU"/>
          </a:p>
        </p:txBody>
      </p:sp>
      <p:sp>
        <p:nvSpPr>
          <p:cNvPr id="15373" name="AutoShape 14"/>
          <p:cNvSpPr>
            <a:spLocks noChangeArrowheads="1"/>
          </p:cNvSpPr>
          <p:nvPr/>
        </p:nvSpPr>
        <p:spPr bwMode="auto">
          <a:xfrm rot="19356885" flipH="1">
            <a:off x="6073775" y="1519238"/>
            <a:ext cx="1141413" cy="352425"/>
          </a:xfrm>
          <a:prstGeom prst="curvedDownArrow">
            <a:avLst>
              <a:gd name="adj1" fmla="val 64775"/>
              <a:gd name="adj2" fmla="val 129550"/>
              <a:gd name="adj3" fmla="val 33333"/>
            </a:avLst>
          </a:prstGeom>
          <a:gradFill rotWithShape="1">
            <a:gsLst>
              <a:gs pos="0">
                <a:srgbClr val="FEDAF6"/>
              </a:gs>
              <a:gs pos="100000">
                <a:srgbClr val="800080"/>
              </a:gs>
            </a:gsLst>
            <a:lin ang="0" scaled="1"/>
          </a:gradFill>
          <a:ln w="22225">
            <a:solidFill>
              <a:srgbClr val="003366"/>
            </a:solidFill>
            <a:miter lim="800000"/>
            <a:headEnd/>
            <a:tailEnd/>
          </a:ln>
          <a:effectLst/>
        </p:spPr>
        <p:txBody>
          <a:bodyPr wrap="none" anchor="ctr"/>
          <a:lstStyle/>
          <a:p>
            <a:endParaRPr lang="ru-RU"/>
          </a:p>
        </p:txBody>
      </p:sp>
      <p:sp>
        <p:nvSpPr>
          <p:cNvPr id="4" name="Rectangle 3"/>
          <p:cNvSpPr>
            <a:spLocks noChangeArrowheads="1"/>
          </p:cNvSpPr>
          <p:nvPr/>
        </p:nvSpPr>
        <p:spPr bwMode="auto">
          <a:xfrm>
            <a:off x="223838" y="4721225"/>
            <a:ext cx="5721350" cy="650875"/>
          </a:xfrm>
          <a:prstGeom prst="roundRect">
            <a:avLst>
              <a:gd name="adj" fmla="val 8287"/>
            </a:avLst>
          </a:prstGeom>
          <a:solidFill>
            <a:srgbClr val="FFFFCC"/>
          </a:solidFill>
          <a:ln w="9525">
            <a:noFill/>
            <a:round/>
            <a:headEnd/>
            <a:tailEnd/>
          </a:ln>
        </p:spPr>
        <p:txBody>
          <a:bodyPr lIns="54000" tIns="36000" rIns="54000" bIns="36000">
            <a:spAutoFit/>
          </a:bodyPr>
          <a:lstStyle/>
          <a:p>
            <a:pPr algn="just">
              <a:spcBef>
                <a:spcPct val="0"/>
              </a:spcBef>
              <a:buClr>
                <a:srgbClr val="FF0000"/>
              </a:buClr>
              <a:buFont typeface="Wingdings" pitchFamily="2" charset="2"/>
              <a:buNone/>
            </a:pPr>
            <a:r>
              <a:rPr lang="ru-RU" sz="1800" b="1">
                <a:solidFill>
                  <a:srgbClr val="003366"/>
                </a:solidFill>
              </a:rPr>
              <a:t>►</a:t>
            </a:r>
            <a:r>
              <a:rPr lang="en-US" sz="1800" b="1">
                <a:solidFill>
                  <a:srgbClr val="003366"/>
                </a:solidFill>
              </a:rPr>
              <a:t> </a:t>
            </a:r>
            <a:r>
              <a:rPr lang="ru-RU" sz="1800" b="1">
                <a:solidFill>
                  <a:srgbClr val="660033"/>
                </a:solidFill>
              </a:rPr>
              <a:t>предоставление</a:t>
            </a:r>
            <a:r>
              <a:rPr lang="ru-RU" sz="1800" b="1">
                <a:solidFill>
                  <a:srgbClr val="003366"/>
                </a:solidFill>
              </a:rPr>
              <a:t> </a:t>
            </a:r>
            <a:r>
              <a:rPr lang="ru-RU" sz="1800" i="1">
                <a:solidFill>
                  <a:srgbClr val="003366"/>
                </a:solidFill>
              </a:rPr>
              <a:t>(участие в предоставлении)</a:t>
            </a:r>
            <a:r>
              <a:rPr lang="ru-RU" sz="1800" b="1">
                <a:solidFill>
                  <a:srgbClr val="003366"/>
                </a:solidFill>
              </a:rPr>
              <a:t> государственных услуг</a:t>
            </a:r>
            <a:endParaRPr lang="ru-RU" sz="1800" i="1">
              <a:solidFill>
                <a:srgbClr val="003366"/>
              </a:solidFill>
            </a:endParaRPr>
          </a:p>
        </p:txBody>
      </p:sp>
      <p:sp>
        <p:nvSpPr>
          <p:cNvPr id="5" name="Rectangle 3"/>
          <p:cNvSpPr>
            <a:spLocks noChangeArrowheads="1"/>
          </p:cNvSpPr>
          <p:nvPr/>
        </p:nvSpPr>
        <p:spPr bwMode="auto">
          <a:xfrm>
            <a:off x="230188" y="5514975"/>
            <a:ext cx="5734050" cy="1237793"/>
          </a:xfrm>
          <a:prstGeom prst="roundRect">
            <a:avLst>
              <a:gd name="adj" fmla="val 8287"/>
            </a:avLst>
          </a:prstGeom>
          <a:solidFill>
            <a:srgbClr val="FFFFCC"/>
          </a:solidFill>
          <a:ln w="9525">
            <a:noFill/>
            <a:round/>
            <a:headEnd/>
            <a:tailEnd/>
          </a:ln>
        </p:spPr>
        <p:txBody>
          <a:bodyPr lIns="54000" tIns="36000" rIns="54000" bIns="36000">
            <a:spAutoFit/>
          </a:bodyPr>
          <a:lstStyle/>
          <a:p>
            <a:pPr algn="just">
              <a:spcBef>
                <a:spcPct val="0"/>
              </a:spcBef>
              <a:buClr>
                <a:srgbClr val="FF0000"/>
              </a:buClr>
              <a:buFont typeface="Wingdings" pitchFamily="2" charset="2"/>
              <a:buNone/>
            </a:pPr>
            <a:r>
              <a:rPr lang="ru-RU" sz="1800" b="1" dirty="0">
                <a:solidFill>
                  <a:srgbClr val="003366"/>
                </a:solidFill>
              </a:rPr>
              <a:t>►</a:t>
            </a:r>
            <a:r>
              <a:rPr lang="en-US" sz="1800" b="1" dirty="0">
                <a:solidFill>
                  <a:srgbClr val="003366"/>
                </a:solidFill>
              </a:rPr>
              <a:t> </a:t>
            </a:r>
            <a:r>
              <a:rPr lang="ru-RU" sz="1800" b="1" dirty="0">
                <a:solidFill>
                  <a:srgbClr val="003366"/>
                </a:solidFill>
              </a:rPr>
              <a:t>участие в</a:t>
            </a:r>
            <a:r>
              <a:rPr lang="en-US" sz="1800" b="1" dirty="0">
                <a:solidFill>
                  <a:srgbClr val="003366"/>
                </a:solidFill>
              </a:rPr>
              <a:t> </a:t>
            </a:r>
            <a:r>
              <a:rPr lang="ru-RU" sz="1800" b="1" dirty="0">
                <a:solidFill>
                  <a:srgbClr val="660033"/>
                </a:solidFill>
              </a:rPr>
              <a:t>осуществлении оперативно-розыскных мероприятий,</a:t>
            </a:r>
            <a:r>
              <a:rPr lang="ru-RU" sz="1800" b="1" dirty="0">
                <a:solidFill>
                  <a:srgbClr val="003366"/>
                </a:solidFill>
              </a:rPr>
              <a:t> деятельности органов следствия и </a:t>
            </a:r>
            <a:r>
              <a:rPr lang="ru-RU" sz="1800" b="1" dirty="0" smtClean="0">
                <a:solidFill>
                  <a:srgbClr val="003366"/>
                </a:solidFill>
              </a:rPr>
              <a:t>дознания (для сотрудников правоохранительных органов)</a:t>
            </a:r>
            <a:endParaRPr lang="ru-RU" sz="1800" b="1" dirty="0">
              <a:solidFill>
                <a:srgbClr val="003366"/>
              </a:solidFill>
            </a:endParaRPr>
          </a:p>
        </p:txBody>
      </p:sp>
      <p:sp>
        <p:nvSpPr>
          <p:cNvPr id="15376" name="AutoShape 27"/>
          <p:cNvSpPr>
            <a:spLocks noChangeArrowheads="1"/>
          </p:cNvSpPr>
          <p:nvPr/>
        </p:nvSpPr>
        <p:spPr bwMode="auto">
          <a:xfrm rot="5400000">
            <a:off x="4121150" y="4083050"/>
            <a:ext cx="4229100" cy="457200"/>
          </a:xfrm>
          <a:prstGeom prst="flowChartExtract">
            <a:avLst/>
          </a:prstGeom>
          <a:gradFill rotWithShape="1">
            <a:gsLst>
              <a:gs pos="0">
                <a:srgbClr val="800080"/>
              </a:gs>
              <a:gs pos="100000">
                <a:srgbClr val="FEDAF6"/>
              </a:gs>
            </a:gsLst>
            <a:lin ang="5400000" scaled="1"/>
          </a:gradFill>
          <a:ln w="22225" algn="ctr">
            <a:solidFill>
              <a:srgbClr val="003366"/>
            </a:solidFill>
            <a:miter lim="800000"/>
            <a:headEnd/>
            <a:tailEnd/>
          </a:ln>
          <a:effectLst/>
        </p:spPr>
        <p:txBody>
          <a:bodyPr wrap="none" anchor="ctr"/>
          <a:lstStyle/>
          <a:p>
            <a:endParaRPr lang="ru-RU"/>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withEffect">
                                  <p:stCondLst>
                                    <p:cond delay="0"/>
                                  </p:stCondLst>
                                  <p:childTnLst>
                                    <p:set>
                                      <p:cBhvr>
                                        <p:cTn id="6" dur="1" fill="hold">
                                          <p:stCondLst>
                                            <p:cond delay="0"/>
                                          </p:stCondLst>
                                        </p:cTn>
                                        <p:tgtEl>
                                          <p:spTgt spid="488451"/>
                                        </p:tgtEl>
                                        <p:attrNameLst>
                                          <p:attrName>style.visibility</p:attrName>
                                        </p:attrNameLst>
                                      </p:cBhvr>
                                      <p:to>
                                        <p:strVal val="visible"/>
                                      </p:to>
                                    </p:set>
                                    <p:animEffect transition="in" filter="fade">
                                      <p:cBhvr>
                                        <p:cTn id="7" dur="1000"/>
                                        <p:tgtEl>
                                          <p:spTgt spid="488451"/>
                                        </p:tgtEl>
                                      </p:cBhvr>
                                    </p:animEffect>
                                    <p:anim calcmode="lin" valueType="num">
                                      <p:cBhvr>
                                        <p:cTn id="8" dur="1000" fill="hold"/>
                                        <p:tgtEl>
                                          <p:spTgt spid="488451"/>
                                        </p:tgtEl>
                                        <p:attrNameLst>
                                          <p:attrName>ppt_x</p:attrName>
                                        </p:attrNameLst>
                                      </p:cBhvr>
                                      <p:tavLst>
                                        <p:tav tm="0">
                                          <p:val>
                                            <p:strVal val="#ppt_x"/>
                                          </p:val>
                                        </p:tav>
                                        <p:tav tm="100000">
                                          <p:val>
                                            <p:strVal val="#ppt_x"/>
                                          </p:val>
                                        </p:tav>
                                      </p:tavLst>
                                    </p:anim>
                                    <p:anim calcmode="lin" valueType="num">
                                      <p:cBhvr>
                                        <p:cTn id="9" dur="1000" fill="hold"/>
                                        <p:tgtEl>
                                          <p:spTgt spid="488451"/>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1000"/>
                                        <p:tgtEl>
                                          <p:spTgt spid="4"/>
                                        </p:tgtEl>
                                      </p:cBhvr>
                                    </p:animEffect>
                                    <p:anim calcmode="lin" valueType="num">
                                      <p:cBhvr>
                                        <p:cTn id="23" dur="1000" fill="hold"/>
                                        <p:tgtEl>
                                          <p:spTgt spid="4"/>
                                        </p:tgtEl>
                                        <p:attrNameLst>
                                          <p:attrName>ppt_x</p:attrName>
                                        </p:attrNameLst>
                                      </p:cBhvr>
                                      <p:tavLst>
                                        <p:tav tm="0">
                                          <p:val>
                                            <p:strVal val="#ppt_x"/>
                                          </p:val>
                                        </p:tav>
                                        <p:tav tm="100000">
                                          <p:val>
                                            <p:strVal val="#ppt_x"/>
                                          </p:val>
                                        </p:tav>
                                      </p:tavLst>
                                    </p:anim>
                                    <p:anim calcmode="lin" valueType="num">
                                      <p:cBhvr>
                                        <p:cTn id="24" dur="1000" fill="hold"/>
                                        <p:tgtEl>
                                          <p:spTgt spid="4"/>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1000"/>
                                        <p:tgtEl>
                                          <p:spTgt spid="5"/>
                                        </p:tgtEl>
                                      </p:cBhvr>
                                    </p:animEffect>
                                    <p:anim calcmode="lin" valueType="num">
                                      <p:cBhvr>
                                        <p:cTn id="28" dur="1000" fill="hold"/>
                                        <p:tgtEl>
                                          <p:spTgt spid="5"/>
                                        </p:tgtEl>
                                        <p:attrNameLst>
                                          <p:attrName>ppt_x</p:attrName>
                                        </p:attrNameLst>
                                      </p:cBhvr>
                                      <p:tavLst>
                                        <p:tav tm="0">
                                          <p:val>
                                            <p:strVal val="#ppt_x"/>
                                          </p:val>
                                        </p:tav>
                                        <p:tav tm="100000">
                                          <p:val>
                                            <p:strVal val="#ppt_x"/>
                                          </p:val>
                                        </p:tav>
                                      </p:tavLst>
                                    </p:anim>
                                    <p:anim calcmode="lin" valueType="num">
                                      <p:cBhvr>
                                        <p:cTn id="2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8451" grpId="0" animBg="1"/>
      <p:bldP spid="2" grpId="0" animBg="1"/>
      <p:bldP spid="3" grpId="0" animBg="1"/>
      <p:bldP spid="4" grpId="0" animBg="1"/>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WordArt 5"/>
          <p:cNvSpPr>
            <a:spLocks noChangeArrowheads="1" noChangeShapeType="1" noTextEdit="1"/>
          </p:cNvSpPr>
          <p:nvPr/>
        </p:nvSpPr>
        <p:spPr bwMode="auto">
          <a:xfrm>
            <a:off x="2206625" y="695325"/>
            <a:ext cx="5372100" cy="723900"/>
          </a:xfrm>
          <a:prstGeom prst="rect">
            <a:avLst/>
          </a:prstGeom>
        </p:spPr>
        <p:txBody>
          <a:bodyPr wrap="none" fromWordArt="1">
            <a:prstTxWarp prst="textPlain">
              <a:avLst>
                <a:gd name="adj" fmla="val 50000"/>
              </a:avLst>
            </a:prstTxWarp>
          </a:bodyPr>
          <a:lstStyle/>
          <a:p>
            <a:pPr algn="ctr"/>
            <a:r>
              <a:rPr lang="ru-RU" sz="2400" b="1" kern="10">
                <a:ln w="9525">
                  <a:noFill/>
                  <a:round/>
                  <a:headEnd/>
                  <a:tailEnd/>
                </a:ln>
                <a:gradFill rotWithShape="1">
                  <a:gsLst>
                    <a:gs pos="0">
                      <a:srgbClr val="003366"/>
                    </a:gs>
                    <a:gs pos="50000">
                      <a:srgbClr val="33CCCC"/>
                    </a:gs>
                    <a:gs pos="100000">
                      <a:srgbClr val="003366"/>
                    </a:gs>
                  </a:gsLst>
                  <a:lin ang="0" scaled="1"/>
                </a:gradFill>
                <a:effectLst>
                  <a:prstShdw prst="shdw17" dist="17961" dir="2700000">
                    <a:srgbClr val="003366"/>
                  </a:prstShdw>
                </a:effectLst>
                <a:latin typeface="Georgia"/>
              </a:rPr>
              <a:t>ОСНОВНЫЕ ПРИЧИНЫ</a:t>
            </a:r>
          </a:p>
          <a:p>
            <a:pPr algn="ctr"/>
            <a:r>
              <a:rPr lang="ru-RU" sz="2400" b="1" kern="10">
                <a:ln w="9525">
                  <a:noFill/>
                  <a:round/>
                  <a:headEnd/>
                  <a:tailEnd/>
                </a:ln>
                <a:gradFill rotWithShape="1">
                  <a:gsLst>
                    <a:gs pos="0">
                      <a:srgbClr val="003366"/>
                    </a:gs>
                    <a:gs pos="50000">
                      <a:srgbClr val="33CCCC"/>
                    </a:gs>
                    <a:gs pos="100000">
                      <a:srgbClr val="003366"/>
                    </a:gs>
                  </a:gsLst>
                  <a:lin ang="0" scaled="1"/>
                </a:gradFill>
                <a:effectLst>
                  <a:prstShdw prst="shdw17" dist="17961" dir="2700000">
                    <a:srgbClr val="003366"/>
                  </a:prstShdw>
                </a:effectLst>
                <a:latin typeface="Georgia"/>
              </a:rPr>
              <a:t>возникновения конфликта интересов</a:t>
            </a:r>
          </a:p>
        </p:txBody>
      </p:sp>
      <p:sp>
        <p:nvSpPr>
          <p:cNvPr id="16387" name="AutoShape 14"/>
          <p:cNvSpPr>
            <a:spLocks noChangeArrowheads="1"/>
          </p:cNvSpPr>
          <p:nvPr/>
        </p:nvSpPr>
        <p:spPr bwMode="auto">
          <a:xfrm>
            <a:off x="1001713" y="1958975"/>
            <a:ext cx="1092200" cy="401638"/>
          </a:xfrm>
          <a:prstGeom prst="notchedRightArrow">
            <a:avLst>
              <a:gd name="adj1" fmla="val 50000"/>
              <a:gd name="adj2" fmla="val 67984"/>
            </a:avLst>
          </a:prstGeom>
          <a:gradFill rotWithShape="1">
            <a:gsLst>
              <a:gs pos="0">
                <a:srgbClr val="CCFFFF"/>
              </a:gs>
              <a:gs pos="100000">
                <a:srgbClr val="5E7676"/>
              </a:gs>
            </a:gsLst>
            <a:lin ang="0" scaled="1"/>
          </a:gradFill>
          <a:ln w="22225">
            <a:solidFill>
              <a:srgbClr val="660066"/>
            </a:solidFill>
            <a:miter lim="800000"/>
            <a:headEnd/>
            <a:tailEnd/>
          </a:ln>
          <a:effectLst/>
        </p:spPr>
        <p:txBody>
          <a:bodyPr wrap="none" anchor="ctr"/>
          <a:lstStyle/>
          <a:p>
            <a:endParaRPr lang="ru-RU">
              <a:solidFill>
                <a:srgbClr val="800080"/>
              </a:solidFill>
            </a:endParaRPr>
          </a:p>
        </p:txBody>
      </p:sp>
      <p:sp>
        <p:nvSpPr>
          <p:cNvPr id="16388" name="Rectangle 3"/>
          <p:cNvSpPr>
            <a:spLocks/>
          </p:cNvSpPr>
          <p:nvPr/>
        </p:nvSpPr>
        <p:spPr bwMode="auto">
          <a:xfrm>
            <a:off x="2286000" y="1909763"/>
            <a:ext cx="6769100" cy="487362"/>
          </a:xfrm>
          <a:prstGeom prst="rect">
            <a:avLst/>
          </a:prstGeom>
          <a:noFill/>
          <a:ln w="9525">
            <a:noFill/>
            <a:miter lim="800000"/>
            <a:headEnd/>
            <a:tailEnd/>
          </a:ln>
        </p:spPr>
        <p:txBody>
          <a:bodyPr lIns="0" tIns="0" rIns="0" bIns="0">
            <a:spAutoFit/>
          </a:bodyPr>
          <a:lstStyle/>
          <a:p>
            <a:pPr marL="342900" indent="-342900" eaLnBrk="0" hangingPunct="0">
              <a:buClr>
                <a:schemeClr val="accent1"/>
              </a:buClr>
              <a:buSzPct val="70000"/>
              <a:buFont typeface="Wingdings 2" pitchFamily="18" charset="2"/>
              <a:buNone/>
            </a:pPr>
            <a:r>
              <a:rPr lang="ru-RU" sz="3200" b="1">
                <a:solidFill>
                  <a:srgbClr val="19056F"/>
                </a:solidFill>
                <a:latin typeface="Book Antiqua" pitchFamily="18" charset="0"/>
              </a:rPr>
              <a:t>Неудовлетворенная потребность</a:t>
            </a:r>
          </a:p>
        </p:txBody>
      </p:sp>
      <p:sp>
        <p:nvSpPr>
          <p:cNvPr id="16389" name="Oval 10"/>
          <p:cNvSpPr>
            <a:spLocks noChangeArrowheads="1"/>
          </p:cNvSpPr>
          <p:nvPr/>
        </p:nvSpPr>
        <p:spPr bwMode="auto">
          <a:xfrm>
            <a:off x="165100" y="1854200"/>
            <a:ext cx="609600" cy="609600"/>
          </a:xfrm>
          <a:prstGeom prst="ellipse">
            <a:avLst/>
          </a:prstGeom>
          <a:gradFill rotWithShape="1">
            <a:gsLst>
              <a:gs pos="0">
                <a:srgbClr val="2F002F"/>
              </a:gs>
              <a:gs pos="50000">
                <a:srgbClr val="660066"/>
              </a:gs>
              <a:gs pos="100000">
                <a:srgbClr val="2F002F"/>
              </a:gs>
            </a:gsLst>
            <a:lin ang="0" scaled="1"/>
          </a:gradFill>
          <a:ln w="9525" algn="ctr">
            <a:noFill/>
            <a:round/>
            <a:headEnd/>
            <a:tailEnd/>
          </a:ln>
          <a:effectLst>
            <a:outerShdw dist="35921" dir="2700000" algn="ctr" rotWithShape="0">
              <a:srgbClr val="CC99FF"/>
            </a:outerShdw>
          </a:effectLst>
        </p:spPr>
        <p:txBody>
          <a:bodyPr wrap="none" anchor="ctr"/>
          <a:lstStyle/>
          <a:p>
            <a:pPr marL="228600" indent="-228600" algn="ctr"/>
            <a:r>
              <a:rPr lang="ru-RU" b="1">
                <a:solidFill>
                  <a:srgbClr val="CCFFFF"/>
                </a:solidFill>
              </a:rPr>
              <a:t>1</a:t>
            </a:r>
          </a:p>
        </p:txBody>
      </p:sp>
      <p:sp>
        <p:nvSpPr>
          <p:cNvPr id="16390" name="AutoShape 14"/>
          <p:cNvSpPr>
            <a:spLocks noChangeArrowheads="1"/>
          </p:cNvSpPr>
          <p:nvPr/>
        </p:nvSpPr>
        <p:spPr bwMode="auto">
          <a:xfrm>
            <a:off x="1001713" y="3165475"/>
            <a:ext cx="1092200" cy="401638"/>
          </a:xfrm>
          <a:prstGeom prst="notchedRightArrow">
            <a:avLst>
              <a:gd name="adj1" fmla="val 50000"/>
              <a:gd name="adj2" fmla="val 67984"/>
            </a:avLst>
          </a:prstGeom>
          <a:gradFill rotWithShape="1">
            <a:gsLst>
              <a:gs pos="0">
                <a:srgbClr val="CCFFFF"/>
              </a:gs>
              <a:gs pos="100000">
                <a:srgbClr val="5E7676"/>
              </a:gs>
            </a:gsLst>
            <a:lin ang="0" scaled="1"/>
          </a:gradFill>
          <a:ln w="22225">
            <a:solidFill>
              <a:srgbClr val="660066"/>
            </a:solidFill>
            <a:miter lim="800000"/>
            <a:headEnd/>
            <a:tailEnd/>
          </a:ln>
          <a:effectLst/>
        </p:spPr>
        <p:txBody>
          <a:bodyPr wrap="none" anchor="ctr"/>
          <a:lstStyle/>
          <a:p>
            <a:endParaRPr lang="ru-RU">
              <a:solidFill>
                <a:srgbClr val="800080"/>
              </a:solidFill>
            </a:endParaRPr>
          </a:p>
        </p:txBody>
      </p:sp>
      <p:sp>
        <p:nvSpPr>
          <p:cNvPr id="16391" name="Rectangle 3"/>
          <p:cNvSpPr>
            <a:spLocks/>
          </p:cNvSpPr>
          <p:nvPr/>
        </p:nvSpPr>
        <p:spPr bwMode="auto">
          <a:xfrm>
            <a:off x="2286000" y="3116263"/>
            <a:ext cx="6769100" cy="487362"/>
          </a:xfrm>
          <a:prstGeom prst="rect">
            <a:avLst/>
          </a:prstGeom>
          <a:noFill/>
          <a:ln w="9525">
            <a:noFill/>
            <a:miter lim="800000"/>
            <a:headEnd/>
            <a:tailEnd/>
          </a:ln>
        </p:spPr>
        <p:txBody>
          <a:bodyPr lIns="0" tIns="0" rIns="0" bIns="0">
            <a:spAutoFit/>
          </a:bodyPr>
          <a:lstStyle/>
          <a:p>
            <a:pPr marL="342900" indent="-342900" eaLnBrk="0" hangingPunct="0">
              <a:buClr>
                <a:schemeClr val="accent1"/>
              </a:buClr>
              <a:buSzPct val="70000"/>
              <a:buFont typeface="Wingdings 2" pitchFamily="18" charset="2"/>
              <a:buNone/>
            </a:pPr>
            <a:r>
              <a:rPr lang="ru-RU" sz="3200" b="1">
                <a:solidFill>
                  <a:srgbClr val="19056F"/>
                </a:solidFill>
                <a:latin typeface="Book Antiqua" pitchFamily="18" charset="0"/>
              </a:rPr>
              <a:t>Социальное неравенство</a:t>
            </a:r>
          </a:p>
        </p:txBody>
      </p:sp>
      <p:sp>
        <p:nvSpPr>
          <p:cNvPr id="16392" name="Oval 13"/>
          <p:cNvSpPr>
            <a:spLocks noChangeArrowheads="1"/>
          </p:cNvSpPr>
          <p:nvPr/>
        </p:nvSpPr>
        <p:spPr bwMode="auto">
          <a:xfrm>
            <a:off x="165100" y="3060700"/>
            <a:ext cx="609600" cy="609600"/>
          </a:xfrm>
          <a:prstGeom prst="ellipse">
            <a:avLst/>
          </a:prstGeom>
          <a:gradFill rotWithShape="1">
            <a:gsLst>
              <a:gs pos="0">
                <a:srgbClr val="2F002F"/>
              </a:gs>
              <a:gs pos="50000">
                <a:srgbClr val="660066"/>
              </a:gs>
              <a:gs pos="100000">
                <a:srgbClr val="2F002F"/>
              </a:gs>
            </a:gsLst>
            <a:lin ang="0" scaled="1"/>
          </a:gradFill>
          <a:ln w="9525" algn="ctr">
            <a:noFill/>
            <a:round/>
            <a:headEnd/>
            <a:tailEnd/>
          </a:ln>
          <a:effectLst>
            <a:outerShdw dist="35921" dir="2700000" algn="ctr" rotWithShape="0">
              <a:srgbClr val="CC99FF"/>
            </a:outerShdw>
          </a:effectLst>
        </p:spPr>
        <p:txBody>
          <a:bodyPr wrap="none" anchor="ctr"/>
          <a:lstStyle/>
          <a:p>
            <a:pPr marL="228600" indent="-228600" algn="ctr"/>
            <a:r>
              <a:rPr lang="ru-RU" b="1">
                <a:solidFill>
                  <a:srgbClr val="CCFFFF"/>
                </a:solidFill>
              </a:rPr>
              <a:t>2</a:t>
            </a:r>
          </a:p>
        </p:txBody>
      </p:sp>
      <p:sp>
        <p:nvSpPr>
          <p:cNvPr id="16393" name="AutoShape 14"/>
          <p:cNvSpPr>
            <a:spLocks noChangeArrowheads="1"/>
          </p:cNvSpPr>
          <p:nvPr/>
        </p:nvSpPr>
        <p:spPr bwMode="auto">
          <a:xfrm>
            <a:off x="1001713" y="4384675"/>
            <a:ext cx="1092200" cy="401638"/>
          </a:xfrm>
          <a:prstGeom prst="notchedRightArrow">
            <a:avLst>
              <a:gd name="adj1" fmla="val 50000"/>
              <a:gd name="adj2" fmla="val 67984"/>
            </a:avLst>
          </a:prstGeom>
          <a:gradFill rotWithShape="1">
            <a:gsLst>
              <a:gs pos="0">
                <a:srgbClr val="CCFFFF"/>
              </a:gs>
              <a:gs pos="100000">
                <a:srgbClr val="5E7676"/>
              </a:gs>
            </a:gsLst>
            <a:lin ang="0" scaled="1"/>
          </a:gradFill>
          <a:ln w="22225">
            <a:solidFill>
              <a:srgbClr val="660066"/>
            </a:solidFill>
            <a:miter lim="800000"/>
            <a:headEnd/>
            <a:tailEnd/>
          </a:ln>
          <a:effectLst/>
        </p:spPr>
        <p:txBody>
          <a:bodyPr wrap="none" anchor="ctr"/>
          <a:lstStyle/>
          <a:p>
            <a:endParaRPr lang="ru-RU">
              <a:solidFill>
                <a:srgbClr val="800080"/>
              </a:solidFill>
            </a:endParaRPr>
          </a:p>
        </p:txBody>
      </p:sp>
      <p:sp>
        <p:nvSpPr>
          <p:cNvPr id="16394" name="Rectangle 3"/>
          <p:cNvSpPr>
            <a:spLocks/>
          </p:cNvSpPr>
          <p:nvPr/>
        </p:nvSpPr>
        <p:spPr bwMode="auto">
          <a:xfrm>
            <a:off x="2286000" y="4335463"/>
            <a:ext cx="7493000" cy="487362"/>
          </a:xfrm>
          <a:prstGeom prst="rect">
            <a:avLst/>
          </a:prstGeom>
          <a:noFill/>
          <a:ln w="9525">
            <a:noFill/>
            <a:miter lim="800000"/>
            <a:headEnd/>
            <a:tailEnd/>
          </a:ln>
        </p:spPr>
        <p:txBody>
          <a:bodyPr lIns="0" tIns="0" rIns="0" bIns="0">
            <a:spAutoFit/>
          </a:bodyPr>
          <a:lstStyle/>
          <a:p>
            <a:pPr eaLnBrk="0" hangingPunct="0">
              <a:buClr>
                <a:schemeClr val="accent1"/>
              </a:buClr>
              <a:buSzPct val="70000"/>
              <a:buFont typeface="Wingdings 2" pitchFamily="18" charset="2"/>
              <a:buNone/>
            </a:pPr>
            <a:r>
              <a:rPr lang="ru-RU" sz="3200" b="1">
                <a:solidFill>
                  <a:srgbClr val="19056F"/>
                </a:solidFill>
                <a:latin typeface="Book Antiqua" pitchFamily="18" charset="0"/>
              </a:rPr>
              <a:t>Различная степень участия во власти</a:t>
            </a:r>
          </a:p>
        </p:txBody>
      </p:sp>
      <p:sp>
        <p:nvSpPr>
          <p:cNvPr id="16395" name="Oval 16"/>
          <p:cNvSpPr>
            <a:spLocks noChangeArrowheads="1"/>
          </p:cNvSpPr>
          <p:nvPr/>
        </p:nvSpPr>
        <p:spPr bwMode="auto">
          <a:xfrm>
            <a:off x="165100" y="4279900"/>
            <a:ext cx="609600" cy="609600"/>
          </a:xfrm>
          <a:prstGeom prst="ellipse">
            <a:avLst/>
          </a:prstGeom>
          <a:gradFill rotWithShape="1">
            <a:gsLst>
              <a:gs pos="0">
                <a:srgbClr val="2F002F"/>
              </a:gs>
              <a:gs pos="50000">
                <a:srgbClr val="660066"/>
              </a:gs>
              <a:gs pos="100000">
                <a:srgbClr val="2F002F"/>
              </a:gs>
            </a:gsLst>
            <a:lin ang="0" scaled="1"/>
          </a:gradFill>
          <a:ln w="9525" algn="ctr">
            <a:noFill/>
            <a:round/>
            <a:headEnd/>
            <a:tailEnd/>
          </a:ln>
          <a:effectLst>
            <a:outerShdw dist="35921" dir="2700000" algn="ctr" rotWithShape="0">
              <a:srgbClr val="CC99FF"/>
            </a:outerShdw>
          </a:effectLst>
        </p:spPr>
        <p:txBody>
          <a:bodyPr wrap="none" anchor="ctr"/>
          <a:lstStyle/>
          <a:p>
            <a:pPr marL="228600" indent="-228600" algn="ctr"/>
            <a:r>
              <a:rPr lang="ru-RU" b="1">
                <a:solidFill>
                  <a:srgbClr val="CCFFFF"/>
                </a:solidFill>
              </a:rPr>
              <a:t>3</a:t>
            </a:r>
          </a:p>
        </p:txBody>
      </p:sp>
      <p:sp>
        <p:nvSpPr>
          <p:cNvPr id="16396" name="AutoShape 14"/>
          <p:cNvSpPr>
            <a:spLocks noChangeArrowheads="1"/>
          </p:cNvSpPr>
          <p:nvPr/>
        </p:nvSpPr>
        <p:spPr bwMode="auto">
          <a:xfrm>
            <a:off x="1001713" y="5591175"/>
            <a:ext cx="1092200" cy="401638"/>
          </a:xfrm>
          <a:prstGeom prst="notchedRightArrow">
            <a:avLst>
              <a:gd name="adj1" fmla="val 50000"/>
              <a:gd name="adj2" fmla="val 67984"/>
            </a:avLst>
          </a:prstGeom>
          <a:gradFill rotWithShape="1">
            <a:gsLst>
              <a:gs pos="0">
                <a:srgbClr val="CCFFFF"/>
              </a:gs>
              <a:gs pos="100000">
                <a:srgbClr val="5E7676"/>
              </a:gs>
            </a:gsLst>
            <a:lin ang="0" scaled="1"/>
          </a:gradFill>
          <a:ln w="22225">
            <a:solidFill>
              <a:srgbClr val="660066"/>
            </a:solidFill>
            <a:miter lim="800000"/>
            <a:headEnd/>
            <a:tailEnd/>
          </a:ln>
          <a:effectLst/>
        </p:spPr>
        <p:txBody>
          <a:bodyPr wrap="none" anchor="ctr"/>
          <a:lstStyle/>
          <a:p>
            <a:endParaRPr lang="ru-RU">
              <a:solidFill>
                <a:srgbClr val="800080"/>
              </a:solidFill>
            </a:endParaRPr>
          </a:p>
        </p:txBody>
      </p:sp>
      <p:sp>
        <p:nvSpPr>
          <p:cNvPr id="16397" name="Rectangle 3"/>
          <p:cNvSpPr>
            <a:spLocks/>
          </p:cNvSpPr>
          <p:nvPr/>
        </p:nvSpPr>
        <p:spPr bwMode="auto">
          <a:xfrm>
            <a:off x="2286000" y="5541963"/>
            <a:ext cx="6769100" cy="487362"/>
          </a:xfrm>
          <a:prstGeom prst="rect">
            <a:avLst/>
          </a:prstGeom>
          <a:noFill/>
          <a:ln w="9525">
            <a:noFill/>
            <a:miter lim="800000"/>
            <a:headEnd/>
            <a:tailEnd/>
          </a:ln>
        </p:spPr>
        <p:txBody>
          <a:bodyPr lIns="0" tIns="0" rIns="0" bIns="0">
            <a:spAutoFit/>
          </a:bodyPr>
          <a:lstStyle/>
          <a:p>
            <a:pPr marL="342900" indent="-342900" eaLnBrk="0" hangingPunct="0">
              <a:buClr>
                <a:schemeClr val="accent1"/>
              </a:buClr>
              <a:buSzPct val="70000"/>
              <a:buFont typeface="Wingdings 2" pitchFamily="18" charset="2"/>
              <a:buNone/>
            </a:pPr>
            <a:r>
              <a:rPr lang="ru-RU" sz="3200" b="1">
                <a:solidFill>
                  <a:srgbClr val="19056F"/>
                </a:solidFill>
                <a:latin typeface="Book Antiqua" pitchFamily="18" charset="0"/>
              </a:rPr>
              <a:t>Несовпадение целей и интересов</a:t>
            </a:r>
          </a:p>
        </p:txBody>
      </p:sp>
      <p:sp>
        <p:nvSpPr>
          <p:cNvPr id="16398" name="Oval 19"/>
          <p:cNvSpPr>
            <a:spLocks noChangeArrowheads="1"/>
          </p:cNvSpPr>
          <p:nvPr/>
        </p:nvSpPr>
        <p:spPr bwMode="auto">
          <a:xfrm>
            <a:off x="165100" y="5486400"/>
            <a:ext cx="609600" cy="609600"/>
          </a:xfrm>
          <a:prstGeom prst="ellipse">
            <a:avLst/>
          </a:prstGeom>
          <a:gradFill rotWithShape="1">
            <a:gsLst>
              <a:gs pos="0">
                <a:srgbClr val="2F002F"/>
              </a:gs>
              <a:gs pos="50000">
                <a:srgbClr val="660066"/>
              </a:gs>
              <a:gs pos="100000">
                <a:srgbClr val="2F002F"/>
              </a:gs>
            </a:gsLst>
            <a:lin ang="0" scaled="1"/>
          </a:gradFill>
          <a:ln w="9525" algn="ctr">
            <a:noFill/>
            <a:round/>
            <a:headEnd/>
            <a:tailEnd/>
          </a:ln>
          <a:effectLst>
            <a:outerShdw dist="35921" dir="2700000" algn="ctr" rotWithShape="0">
              <a:srgbClr val="CC99FF"/>
            </a:outerShdw>
          </a:effectLst>
        </p:spPr>
        <p:txBody>
          <a:bodyPr wrap="none" anchor="ctr"/>
          <a:lstStyle/>
          <a:p>
            <a:pPr marL="228600" indent="-228600" algn="ctr"/>
            <a:r>
              <a:rPr lang="ru-RU" b="1">
                <a:solidFill>
                  <a:srgbClr val="CCFFFF"/>
                </a:solidFill>
              </a:rPr>
              <a:t>4</a:t>
            </a:r>
          </a:p>
        </p:txBody>
      </p:sp>
    </p:spTree>
  </p:cSld>
  <p:clrMapOvr>
    <a:masterClrMapping/>
  </p:clrMapOvr>
  <p:transition spd="slow">
    <p:cover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10_Валка">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10_Валка">
      <a:majorFont>
        <a:latin typeface=""/>
        <a:ea typeface=""/>
        <a:cs typeface=""/>
      </a:majorFont>
      <a:minorFont>
        <a:latin typeface=""/>
        <a:ea typeface=""/>
        <a:cs typeface=""/>
      </a:minorFont>
    </a:fontScheme>
    <a:fmtScheme name="Валка">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16_Валка">
  <a:themeElements>
    <a:clrScheme name="16_Валка 1">
      <a:dk1>
        <a:srgbClr val="000000"/>
      </a:dk1>
      <a:lt1>
        <a:srgbClr val="FFFFFF"/>
      </a:lt1>
      <a:dk2>
        <a:srgbClr val="4E3B30"/>
      </a:dk2>
      <a:lt2>
        <a:srgbClr val="FBEEC9"/>
      </a:lt2>
      <a:accent1>
        <a:srgbClr val="F0A22E"/>
      </a:accent1>
      <a:accent2>
        <a:srgbClr val="A5644E"/>
      </a:accent2>
      <a:accent3>
        <a:srgbClr val="FFFFFF"/>
      </a:accent3>
      <a:accent4>
        <a:srgbClr val="000000"/>
      </a:accent4>
      <a:accent5>
        <a:srgbClr val="F6CEAD"/>
      </a:accent5>
      <a:accent6>
        <a:srgbClr val="955A46"/>
      </a:accent6>
      <a:hlink>
        <a:srgbClr val="AD1F1F"/>
      </a:hlink>
      <a:folHlink>
        <a:srgbClr val="FFC42F"/>
      </a:folHlink>
    </a:clrScheme>
    <a:fontScheme name="16_Валка">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6_Валка 1">
        <a:dk1>
          <a:srgbClr val="000000"/>
        </a:dk1>
        <a:lt1>
          <a:srgbClr val="FFFFFF"/>
        </a:lt1>
        <a:dk2>
          <a:srgbClr val="4E3B30"/>
        </a:dk2>
        <a:lt2>
          <a:srgbClr val="FBEEC9"/>
        </a:lt2>
        <a:accent1>
          <a:srgbClr val="F0A22E"/>
        </a:accent1>
        <a:accent2>
          <a:srgbClr val="A5644E"/>
        </a:accent2>
        <a:accent3>
          <a:srgbClr val="FFFFFF"/>
        </a:accent3>
        <a:accent4>
          <a:srgbClr val="000000"/>
        </a:accent4>
        <a:accent5>
          <a:srgbClr val="F6CEAD"/>
        </a:accent5>
        <a:accent6>
          <a:srgbClr val="955A46"/>
        </a:accent6>
        <a:hlink>
          <a:srgbClr val="AD1F1F"/>
        </a:hlink>
        <a:folHlink>
          <a:srgbClr val="FFC42F"/>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5718</TotalTime>
  <Words>1936</Words>
  <Application>Microsoft Office PowerPoint</Application>
  <PresentationFormat>Лист A4 (210x297 мм)</PresentationFormat>
  <Paragraphs>187</Paragraphs>
  <Slides>28</Slides>
  <Notes>0</Notes>
  <HiddenSlides>0</HiddenSlides>
  <MMClips>0</MMClips>
  <ScaleCrop>false</ScaleCrop>
  <HeadingPairs>
    <vt:vector size="8" baseType="variant">
      <vt:variant>
        <vt:lpstr>Использованные шрифты</vt:lpstr>
      </vt:variant>
      <vt:variant>
        <vt:i4>8</vt:i4>
      </vt:variant>
      <vt:variant>
        <vt:lpstr>Тема</vt:lpstr>
      </vt:variant>
      <vt:variant>
        <vt:i4>2</vt:i4>
      </vt:variant>
      <vt:variant>
        <vt:lpstr>Внедренные серверы OLE</vt:lpstr>
      </vt:variant>
      <vt:variant>
        <vt:i4>1</vt:i4>
      </vt:variant>
      <vt:variant>
        <vt:lpstr>Заголовки слайдов</vt:lpstr>
      </vt:variant>
      <vt:variant>
        <vt:i4>28</vt:i4>
      </vt:variant>
    </vt:vector>
  </HeadingPairs>
  <TitlesOfParts>
    <vt:vector size="39" baseType="lpstr">
      <vt:lpstr>Arial</vt:lpstr>
      <vt:lpstr>Book Antiqua</vt:lpstr>
      <vt:lpstr>Franklin Gothic Book</vt:lpstr>
      <vt:lpstr>Franklin Gothic Medium</vt:lpstr>
      <vt:lpstr>Georgia</vt:lpstr>
      <vt:lpstr>Times New Roman</vt:lpstr>
      <vt:lpstr>Wingdings</vt:lpstr>
      <vt:lpstr>Wingdings 2</vt:lpstr>
      <vt:lpstr>10_Валка</vt:lpstr>
      <vt:lpstr>16_Валка</vt:lpstr>
      <vt:lpstr>Диаграмма</vt:lpstr>
      <vt:lpstr>Презентация PowerPoint</vt:lpstr>
      <vt:lpstr>Презентация PowerPoint</vt:lpstr>
      <vt:lpstr>РЕЗУЛЬТАТЫ СОЦИОЛОГИЧЕСКОГО ИССЛЕДОВАНИЯ  о проявлениях конфликтов в государственной гражданской службе</vt:lpstr>
      <vt:lpstr>Презентация PowerPoint</vt:lpstr>
      <vt:lpstr>3. Обязанность принимать меры по предотвращению и урегулированию конфликта интересов возлагается:</vt:lpstr>
      <vt:lpstr>Презентация PowerPoint</vt:lpstr>
      <vt:lpstr>Презентация PowerPoint</vt:lpstr>
      <vt:lpstr>Презентация PowerPoint</vt:lpstr>
      <vt:lpstr>Презентация PowerPoint</vt:lpstr>
      <vt:lpstr>Презентация PowerPoint</vt:lpstr>
      <vt:lpstr>УСЛОВИЯ, способствующие ВОЗНИКНОВЕНИЮ конфликта интересов </vt:lpstr>
      <vt:lpstr>УСЛОВИЯ, способствующие ВОЗНИКНОВЕНИЮ конфликта интересов </vt:lpstr>
      <vt:lpstr>Конфликт интересов реально проявляется в коррупционных действиях</vt:lpstr>
      <vt:lpstr>Презентация PowerPoint</vt:lpstr>
      <vt:lpstr>Презентация PowerPoint</vt:lpstr>
      <vt:lpstr>Презентация PowerPoint</vt:lpstr>
      <vt:lpstr>Презентация PowerPoint</vt:lpstr>
      <vt:lpstr>Презентация PowerPoint</vt:lpstr>
      <vt:lpstr>В  качестве  мер предотвращения конфликта интересов  могут использоваться:</vt:lpstr>
      <vt:lpstr>В  качестве  мер предотвращения конфликта интересов  могут использоваться:</vt:lpstr>
      <vt:lpstr>Презентация PowerPoint</vt:lpstr>
      <vt:lpstr>Презентация PowerPoint</vt:lpstr>
      <vt:lpstr>МИНИСТЕРСТВО ТРУДА И СОЦИАЛЬНОЙ ЗАЩИТЫ  РОССИЙСКОЙ ФЕДЕРАЦИИ Информация от  19 октября 2012 г.  «ОБЗОР ТИПОВЫХ СИТУАЦИЙ КОНФЛИКТА ИНТЕРЕСОВ НА ГОСУДАРСТВЕННОЙ СЛУЖБЕ РОССИЙСКОЙ ФЕДЕРАЦИИ И ПОРЯДКА ИХ УРЕГУЛИРОВАНИЯ»</vt:lpstr>
      <vt:lpstr>«О комиссиях по соблюдению требований  к служебному поведению федеральных государственных служащих  и урегулированию конфликта интересов».  Указ Президента РФ от 01 июля 2010г. № 821 </vt:lpstr>
      <vt:lpstr>СИСТЕМА МЕР ПО ОБЕСПЕЧЕНИЮ СОБЛЮДЕНИЯ РАБОТНИКАМИ (СЛУЖАЩИМИ)  ограничений, запретов, требований к служебному поведению,  общих принципов служебного поведения</vt:lpstr>
      <vt:lpstr>Презентация PowerPoint</vt:lpstr>
      <vt:lpstr>Презентация PowerPoint</vt:lpstr>
      <vt:lpstr>Спасибо за внимание!</vt:lpstr>
    </vt:vector>
  </TitlesOfParts>
  <Company>World Bank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KNOWLEDGE-BASED ECONOMY: WORLDWIDE TRENDS</dc:title>
  <dc:creator>Larisa Pulupa Burtin</dc:creator>
  <cp:lastModifiedBy>User</cp:lastModifiedBy>
  <cp:revision>412</cp:revision>
  <dcterms:created xsi:type="dcterms:W3CDTF">2003-03-20T17:13:15Z</dcterms:created>
  <dcterms:modified xsi:type="dcterms:W3CDTF">2019-10-08T08:58:06Z</dcterms:modified>
</cp:coreProperties>
</file>