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 id="2147484105" r:id="rId2"/>
  </p:sldMasterIdLst>
  <p:notesMasterIdLst>
    <p:notesMasterId r:id="rId19"/>
  </p:notesMasterIdLst>
  <p:handoutMasterIdLst>
    <p:handoutMasterId r:id="rId20"/>
  </p:handoutMasterIdLst>
  <p:sldIdLst>
    <p:sldId id="370" r:id="rId3"/>
    <p:sldId id="490" r:id="rId4"/>
    <p:sldId id="621" r:id="rId5"/>
    <p:sldId id="592" r:id="rId6"/>
    <p:sldId id="491" r:id="rId7"/>
    <p:sldId id="628" r:id="rId8"/>
    <p:sldId id="492" r:id="rId9"/>
    <p:sldId id="480" r:id="rId10"/>
    <p:sldId id="622" r:id="rId11"/>
    <p:sldId id="611" r:id="rId12"/>
    <p:sldId id="623" r:id="rId13"/>
    <p:sldId id="624" r:id="rId14"/>
    <p:sldId id="625" r:id="rId15"/>
    <p:sldId id="626" r:id="rId16"/>
    <p:sldId id="627" r:id="rId17"/>
    <p:sldId id="620" r:id="rId18"/>
  </p:sldIdLst>
  <p:sldSz cx="9906000" cy="6858000" type="A4"/>
  <p:notesSz cx="6669088" cy="9926638"/>
  <p:defaultTextStyle>
    <a:defPPr>
      <a:defRPr lang="en-US"/>
    </a:defPPr>
    <a:lvl1pPr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1pPr>
    <a:lvl2pPr marL="4572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2pPr>
    <a:lvl3pPr marL="9144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3pPr>
    <a:lvl4pPr marL="13716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4pPr>
    <a:lvl5pPr marL="18288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8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8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8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8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6699"/>
    <a:srgbClr val="800080"/>
    <a:srgbClr val="33CCCC"/>
    <a:srgbClr val="D9F1FF"/>
    <a:srgbClr val="003366"/>
    <a:srgbClr val="FFCCFF"/>
    <a:srgbClr val="9A00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01" autoAdjust="0"/>
  </p:normalViewPr>
  <p:slideViewPr>
    <p:cSldViewPr snapToGrid="0">
      <p:cViewPr varScale="1">
        <p:scale>
          <a:sx n="86" d="100"/>
          <a:sy n="86" d="100"/>
        </p:scale>
        <p:origin x="918"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spcBef>
                <a:spcPct val="0"/>
              </a:spcBef>
              <a:defRPr sz="1200"/>
            </a:lvl1pPr>
          </a:lstStyle>
          <a:p>
            <a:pPr>
              <a:defRPr/>
            </a:pPr>
            <a:endParaRPr lang="en-US"/>
          </a:p>
        </p:txBody>
      </p:sp>
      <p:sp>
        <p:nvSpPr>
          <p:cNvPr id="26627"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spcBef>
                <a:spcPct val="0"/>
              </a:spcBef>
              <a:defRPr sz="1200"/>
            </a:lvl1pPr>
          </a:lstStyle>
          <a:p>
            <a:pPr>
              <a:defRPr/>
            </a:pPr>
            <a:endParaRPr lang="en-US"/>
          </a:p>
        </p:txBody>
      </p:sp>
      <p:sp>
        <p:nvSpPr>
          <p:cNvPr id="26628" name="Rectangle 4"/>
          <p:cNvSpPr>
            <a:spLocks noGrp="1" noChangeArrowheads="1"/>
          </p:cNvSpPr>
          <p:nvPr>
            <p:ph type="ftr" sz="quarter" idx="2"/>
          </p:nvPr>
        </p:nvSpPr>
        <p:spPr bwMode="auto">
          <a:xfrm>
            <a:off x="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spcBef>
                <a:spcPct val="0"/>
              </a:spcBef>
              <a:defRPr sz="1200"/>
            </a:lvl1pPr>
          </a:lstStyle>
          <a:p>
            <a:pPr>
              <a:defRPr/>
            </a:pPr>
            <a:endParaRPr lang="en-US"/>
          </a:p>
        </p:txBody>
      </p:sp>
      <p:sp>
        <p:nvSpPr>
          <p:cNvPr id="26629" name="Rectangle 5"/>
          <p:cNvSpPr>
            <a:spLocks noGrp="1" noChangeArrowheads="1"/>
          </p:cNvSpPr>
          <p:nvPr>
            <p:ph type="sldNum" sz="quarter" idx="3"/>
          </p:nvPr>
        </p:nvSpPr>
        <p:spPr bwMode="auto">
          <a:xfrm>
            <a:off x="377825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lgn="r">
              <a:spcBef>
                <a:spcPct val="0"/>
              </a:spcBef>
              <a:defRPr sz="1200"/>
            </a:lvl1pPr>
          </a:lstStyle>
          <a:p>
            <a:pPr>
              <a:defRPr/>
            </a:pPr>
            <a:fld id="{E0B62B42-ED09-43B6-B588-BC43CE5E1DCF}" type="slidenum">
              <a:rPr lang="en-US"/>
              <a:pPr>
                <a:defRPr/>
              </a:pPr>
              <a:t>‹#›</a:t>
            </a:fld>
            <a:endParaRPr lang="en-US"/>
          </a:p>
        </p:txBody>
      </p:sp>
    </p:spTree>
    <p:extLst>
      <p:ext uri="{BB962C8B-B14F-4D97-AF65-F5344CB8AC3E}">
        <p14:creationId xmlns:p14="http://schemas.microsoft.com/office/powerpoint/2010/main" val="22772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spcBef>
                <a:spcPct val="0"/>
              </a:spcBef>
              <a:defRPr sz="1200"/>
            </a:lvl1pPr>
          </a:lstStyle>
          <a:p>
            <a:pPr>
              <a:defRPr/>
            </a:pPr>
            <a:endParaRPr lang="en-US"/>
          </a:p>
        </p:txBody>
      </p:sp>
      <p:sp>
        <p:nvSpPr>
          <p:cNvPr id="19459"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spcBef>
                <a:spcPct val="0"/>
              </a:spcBef>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647700" y="744538"/>
            <a:ext cx="5375275" cy="3722687"/>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889000" y="4714875"/>
            <a:ext cx="4891088" cy="4467225"/>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spcBef>
                <a:spcPct val="0"/>
              </a:spcBef>
              <a:defRPr sz="1200"/>
            </a:lvl1pPr>
          </a:lstStyle>
          <a:p>
            <a:pPr>
              <a:defRPr/>
            </a:pPr>
            <a:endParaRPr lang="en-US"/>
          </a:p>
        </p:txBody>
      </p:sp>
      <p:sp>
        <p:nvSpPr>
          <p:cNvPr id="19463" name="Rectangle 7"/>
          <p:cNvSpPr>
            <a:spLocks noGrp="1" noChangeArrowheads="1"/>
          </p:cNvSpPr>
          <p:nvPr>
            <p:ph type="sldNum" sz="quarter" idx="5"/>
          </p:nvPr>
        </p:nvSpPr>
        <p:spPr bwMode="auto">
          <a:xfrm>
            <a:off x="377825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lgn="r">
              <a:spcBef>
                <a:spcPct val="0"/>
              </a:spcBef>
              <a:defRPr sz="1200"/>
            </a:lvl1pPr>
          </a:lstStyle>
          <a:p>
            <a:pPr>
              <a:defRPr/>
            </a:pPr>
            <a:fld id="{8B2ECE59-7EFB-4BD2-84A5-8674AF72A07F}" type="slidenum">
              <a:rPr lang="en-US"/>
              <a:pPr>
                <a:defRPr/>
              </a:pPr>
              <a:t>‹#›</a:t>
            </a:fld>
            <a:endParaRPr lang="en-US"/>
          </a:p>
        </p:txBody>
      </p:sp>
    </p:spTree>
    <p:extLst>
      <p:ext uri="{BB962C8B-B14F-4D97-AF65-F5344CB8AC3E}">
        <p14:creationId xmlns:p14="http://schemas.microsoft.com/office/powerpoint/2010/main" val="3744115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4" name="Пряма сполучна лінія 12"/>
          <p:cNvSpPr>
            <a:spLocks noChangeShapeType="1"/>
          </p:cNvSpPr>
          <p:nvPr/>
        </p:nvSpPr>
        <p:spPr bwMode="auto">
          <a:xfrm>
            <a:off x="557212" y="5349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ctrTitle"/>
          </p:nvPr>
        </p:nvSpPr>
        <p:spPr>
          <a:xfrm>
            <a:off x="412750" y="4853412"/>
            <a:ext cx="9163050" cy="1222375"/>
          </a:xfrm>
        </p:spPr>
        <p:txBody>
          <a:bodyPr anchor="t"/>
          <a:lstStyle/>
          <a:p>
            <a:r>
              <a:rPr lang="uk-UA"/>
              <a:t>Зразок заголовка</a:t>
            </a:r>
            <a:endParaRPr lang="en-US"/>
          </a:p>
        </p:txBody>
      </p:sp>
      <p:sp>
        <p:nvSpPr>
          <p:cNvPr id="9" name="Підзаголовок 8"/>
          <p:cNvSpPr>
            <a:spLocks noGrp="1"/>
          </p:cNvSpPr>
          <p:nvPr>
            <p:ph type="subTitle" idx="1"/>
          </p:nvPr>
        </p:nvSpPr>
        <p:spPr>
          <a:xfrm>
            <a:off x="412750" y="3886200"/>
            <a:ext cx="916305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uk-UA"/>
              <a:t>Зразок підзаголовка</a:t>
            </a:r>
            <a:endParaRPr lang="en-US"/>
          </a:p>
        </p:txBody>
      </p:sp>
      <p:sp>
        <p:nvSpPr>
          <p:cNvPr id="5" name="Місце для дати 15"/>
          <p:cNvSpPr>
            <a:spLocks noGrp="1"/>
          </p:cNvSpPr>
          <p:nvPr>
            <p:ph type="dt" sz="half" idx="10"/>
          </p:nvPr>
        </p:nvSpPr>
        <p:spPr/>
        <p:txBody>
          <a:bodyPr/>
          <a:lstStyle>
            <a:lvl1pPr>
              <a:defRPr/>
            </a:lvl1pPr>
          </a:lstStyle>
          <a:p>
            <a:pPr>
              <a:defRPr/>
            </a:pPr>
            <a:fld id="{8FC77C3C-B9D4-4C1B-B279-AC3819BE1056}" type="datetimeFigureOut">
              <a:rPr lang="en-US"/>
              <a:pPr>
                <a:defRPr/>
              </a:pPr>
              <a:t>10/8/2019</a:t>
            </a:fld>
            <a:endParaRPr lang="en-US"/>
          </a:p>
        </p:txBody>
      </p:sp>
      <p:sp>
        <p:nvSpPr>
          <p:cNvPr id="6" name="Місце для нижнього колонтитула 1"/>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4"/>
          <p:cNvSpPr>
            <a:spLocks noGrp="1"/>
          </p:cNvSpPr>
          <p:nvPr>
            <p:ph type="sldNum" sz="quarter" idx="12"/>
          </p:nvPr>
        </p:nvSpPr>
        <p:spPr>
          <a:xfrm>
            <a:off x="8915400" y="6473825"/>
            <a:ext cx="822325" cy="247650"/>
          </a:xfrm>
        </p:spPr>
        <p:txBody>
          <a:bodyPr/>
          <a:lstStyle>
            <a:lvl1pPr>
              <a:defRPr/>
            </a:lvl1pPr>
          </a:lstStyle>
          <a:p>
            <a:pPr>
              <a:defRPr/>
            </a:pPr>
            <a:fld id="{A10A02D0-28E2-4A87-A088-26B87FA4E569}" type="slidenum">
              <a:rPr lang="en-US"/>
              <a:pPr>
                <a:defRPr/>
              </a:pPr>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Місце для дати 24"/>
          <p:cNvSpPr>
            <a:spLocks noGrp="1"/>
          </p:cNvSpPr>
          <p:nvPr>
            <p:ph type="dt" sz="half" idx="10"/>
          </p:nvPr>
        </p:nvSpPr>
        <p:spPr/>
        <p:txBody>
          <a:bodyPr/>
          <a:lstStyle>
            <a:lvl1pPr>
              <a:defRPr/>
            </a:lvl1pPr>
          </a:lstStyle>
          <a:p>
            <a:pPr>
              <a:defRPr/>
            </a:pPr>
            <a:fld id="{A12AD36B-E3ED-46A0-BF03-ACBA0F5A80B6}"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9E5AD5ED-C38F-4856-82EB-A3D6A4C6FD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330200" y="1554163"/>
            <a:ext cx="46291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111750" y="1554163"/>
            <a:ext cx="46291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Місце для дати 24"/>
          <p:cNvSpPr>
            <a:spLocks noGrp="1"/>
          </p:cNvSpPr>
          <p:nvPr>
            <p:ph type="dt" sz="half" idx="10"/>
          </p:nvPr>
        </p:nvSpPr>
        <p:spPr/>
        <p:txBody>
          <a:bodyPr/>
          <a:lstStyle>
            <a:lvl1pPr>
              <a:defRPr/>
            </a:lvl1pPr>
          </a:lstStyle>
          <a:p>
            <a:pPr>
              <a:defRPr/>
            </a:pPr>
            <a:fld id="{BB797718-201F-4AF3-A47C-7632A918822F}" type="datetimeFigureOut">
              <a:rPr lang="en-US"/>
              <a:pPr>
                <a:defRPr/>
              </a:pPr>
              <a:t>10/8/2019</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E0D8DB60-AAF6-4BBF-A47F-B8611F17733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Місце для дати 24"/>
          <p:cNvSpPr>
            <a:spLocks noGrp="1"/>
          </p:cNvSpPr>
          <p:nvPr>
            <p:ph type="dt" sz="half" idx="10"/>
          </p:nvPr>
        </p:nvSpPr>
        <p:spPr/>
        <p:txBody>
          <a:bodyPr/>
          <a:lstStyle>
            <a:lvl1pPr>
              <a:defRPr/>
            </a:lvl1pPr>
          </a:lstStyle>
          <a:p>
            <a:pPr>
              <a:defRPr/>
            </a:pPr>
            <a:fld id="{49C48AE0-15B1-416D-A7CF-B78C7EDBDED8}" type="datetimeFigureOut">
              <a:rPr lang="en-US"/>
              <a:pPr>
                <a:defRPr/>
              </a:pPr>
              <a:t>10/8/2019</a:t>
            </a:fld>
            <a:endParaRPr lang="en-US"/>
          </a:p>
        </p:txBody>
      </p:sp>
      <p:sp>
        <p:nvSpPr>
          <p:cNvPr id="8"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p:txBody>
          <a:bodyPr/>
          <a:lstStyle>
            <a:lvl1pPr>
              <a:defRPr/>
            </a:lvl1pPr>
          </a:lstStyle>
          <a:p>
            <a:pPr>
              <a:defRPr/>
            </a:pPr>
            <a:fld id="{CD2DCDFE-CB50-4025-AC7B-36CFABED58E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Місце для дати 24"/>
          <p:cNvSpPr>
            <a:spLocks noGrp="1"/>
          </p:cNvSpPr>
          <p:nvPr>
            <p:ph type="dt" sz="half" idx="10"/>
          </p:nvPr>
        </p:nvSpPr>
        <p:spPr/>
        <p:txBody>
          <a:bodyPr/>
          <a:lstStyle>
            <a:lvl1pPr>
              <a:defRPr/>
            </a:lvl1pPr>
          </a:lstStyle>
          <a:p>
            <a:pPr>
              <a:defRPr/>
            </a:pPr>
            <a:fld id="{8170D948-454B-4BDD-85BD-8E5C5C43F50F}" type="datetimeFigureOut">
              <a:rPr lang="en-US"/>
              <a:pPr>
                <a:defRPr/>
              </a:pPr>
              <a:t>10/8/2019</a:t>
            </a:fld>
            <a:endParaRPr lang="en-US"/>
          </a:p>
        </p:txBody>
      </p:sp>
      <p:sp>
        <p:nvSpPr>
          <p:cNvPr id="4"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5" name="Місце для номера слайда 15"/>
          <p:cNvSpPr>
            <a:spLocks noGrp="1"/>
          </p:cNvSpPr>
          <p:nvPr>
            <p:ph type="sldNum" sz="quarter" idx="12"/>
          </p:nvPr>
        </p:nvSpPr>
        <p:spPr/>
        <p:txBody>
          <a:bodyPr/>
          <a:lstStyle>
            <a:lvl1pPr>
              <a:defRPr/>
            </a:lvl1pPr>
          </a:lstStyle>
          <a:p>
            <a:pPr>
              <a:defRPr/>
            </a:pPr>
            <a:fld id="{E08F49C9-123F-4559-808E-55DCB2127DB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Місце для дати 24"/>
          <p:cNvSpPr>
            <a:spLocks noGrp="1"/>
          </p:cNvSpPr>
          <p:nvPr>
            <p:ph type="dt" sz="half" idx="10"/>
          </p:nvPr>
        </p:nvSpPr>
        <p:spPr/>
        <p:txBody>
          <a:bodyPr/>
          <a:lstStyle>
            <a:lvl1pPr>
              <a:defRPr/>
            </a:lvl1pPr>
          </a:lstStyle>
          <a:p>
            <a:pPr>
              <a:defRPr/>
            </a:pPr>
            <a:fld id="{EDEC1FDD-F6B2-4D30-AFED-62100E5A2CA0}" type="datetimeFigureOut">
              <a:rPr lang="en-US"/>
              <a:pPr>
                <a:defRPr/>
              </a:pPr>
              <a:t>10/8/2019</a:t>
            </a:fld>
            <a:endParaRPr lang="en-US"/>
          </a:p>
        </p:txBody>
      </p:sp>
      <p:sp>
        <p:nvSpPr>
          <p:cNvPr id="3"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4" name="Місце для номера слайда 15"/>
          <p:cNvSpPr>
            <a:spLocks noGrp="1"/>
          </p:cNvSpPr>
          <p:nvPr>
            <p:ph type="sldNum" sz="quarter" idx="12"/>
          </p:nvPr>
        </p:nvSpPr>
        <p:spPr/>
        <p:txBody>
          <a:bodyPr/>
          <a:lstStyle>
            <a:lvl1pPr>
              <a:defRPr/>
            </a:lvl1pPr>
          </a:lstStyle>
          <a:p>
            <a:pPr>
              <a:defRPr/>
            </a:pPr>
            <a:fld id="{EF4994C4-155D-40A4-9B83-2862A2203D1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Місце для дати 24"/>
          <p:cNvSpPr>
            <a:spLocks noGrp="1"/>
          </p:cNvSpPr>
          <p:nvPr>
            <p:ph type="dt" sz="half" idx="10"/>
          </p:nvPr>
        </p:nvSpPr>
        <p:spPr/>
        <p:txBody>
          <a:bodyPr/>
          <a:lstStyle>
            <a:lvl1pPr>
              <a:defRPr/>
            </a:lvl1pPr>
          </a:lstStyle>
          <a:p>
            <a:pPr>
              <a:defRPr/>
            </a:pPr>
            <a:fld id="{6179FF38-629C-4CB4-9C70-232323D87FF3}" type="datetimeFigureOut">
              <a:rPr lang="en-US"/>
              <a:pPr>
                <a:defRPr/>
              </a:pPr>
              <a:t>10/8/2019</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6F5016EC-2BDF-4A86-ADBC-66ACE9992F3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Місце для дати 24"/>
          <p:cNvSpPr>
            <a:spLocks noGrp="1"/>
          </p:cNvSpPr>
          <p:nvPr>
            <p:ph type="dt" sz="half" idx="10"/>
          </p:nvPr>
        </p:nvSpPr>
        <p:spPr/>
        <p:txBody>
          <a:bodyPr/>
          <a:lstStyle>
            <a:lvl1pPr>
              <a:defRPr/>
            </a:lvl1pPr>
          </a:lstStyle>
          <a:p>
            <a:pPr>
              <a:defRPr/>
            </a:pPr>
            <a:fld id="{23635E30-7525-4C9B-8BBD-989912AC4233}" type="datetimeFigureOut">
              <a:rPr lang="en-US"/>
              <a:pPr>
                <a:defRPr/>
              </a:pPr>
              <a:t>10/8/2019</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F14ACD73-8123-4D5D-BFEE-59A650CE97B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Місце для дати 24"/>
          <p:cNvSpPr>
            <a:spLocks noGrp="1"/>
          </p:cNvSpPr>
          <p:nvPr>
            <p:ph type="dt" sz="half" idx="10"/>
          </p:nvPr>
        </p:nvSpPr>
        <p:spPr/>
        <p:txBody>
          <a:bodyPr/>
          <a:lstStyle>
            <a:lvl1pPr>
              <a:defRPr/>
            </a:lvl1pPr>
          </a:lstStyle>
          <a:p>
            <a:pPr>
              <a:defRPr/>
            </a:pPr>
            <a:fld id="{90A894D0-F096-4993-B8D1-99792D9280D8}"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836B3351-EE64-425E-AE36-EEC79F836E2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88225" y="457200"/>
            <a:ext cx="2352675" cy="56229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330200" y="457200"/>
            <a:ext cx="6905625" cy="56229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Місце для дати 24"/>
          <p:cNvSpPr>
            <a:spLocks noGrp="1"/>
          </p:cNvSpPr>
          <p:nvPr>
            <p:ph type="dt" sz="half" idx="10"/>
          </p:nvPr>
        </p:nvSpPr>
        <p:spPr/>
        <p:txBody>
          <a:bodyPr/>
          <a:lstStyle>
            <a:lvl1pPr>
              <a:defRPr/>
            </a:lvl1pPr>
          </a:lstStyle>
          <a:p>
            <a:pPr>
              <a:defRPr/>
            </a:pPr>
            <a:fld id="{8D98A8A6-9714-4506-9409-A457B54B4F1B}"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2B093EA4-EA02-4023-9192-0E9C5C010E9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4" name="Пряма сполучна лінія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5" name="Пряма сполучна лінія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Пряма сполучна лінія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2" name="Заголовок 21"/>
          <p:cNvSpPr>
            <a:spLocks noGrp="1"/>
          </p:cNvSpPr>
          <p:nvPr>
            <p:ph type="title"/>
          </p:nvPr>
        </p:nvSpPr>
        <p:spPr/>
        <p:txBody>
          <a:bodyPr/>
          <a:lstStyle/>
          <a:p>
            <a:r>
              <a:rPr lang="uk-UA"/>
              <a:t>Зразок заголовка</a:t>
            </a:r>
            <a:endParaRPr lang="en-US"/>
          </a:p>
        </p:txBody>
      </p:sp>
      <p:sp>
        <p:nvSpPr>
          <p:cNvPr id="27" name="Місце для вмісту 26"/>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7" name="Місце для дати 24"/>
          <p:cNvSpPr>
            <a:spLocks noGrp="1"/>
          </p:cNvSpPr>
          <p:nvPr>
            <p:ph type="dt" sz="half" idx="10"/>
          </p:nvPr>
        </p:nvSpPr>
        <p:spPr/>
        <p:txBody>
          <a:bodyPr/>
          <a:lstStyle>
            <a:lvl1pPr>
              <a:defRPr/>
            </a:lvl1pPr>
          </a:lstStyle>
          <a:p>
            <a:pPr>
              <a:defRPr/>
            </a:pPr>
            <a:fld id="{8B7F1BD9-0BF7-4622-893D-A1CE1CCF21DB}" type="datetimeFigureOut">
              <a:rPr lang="en-US"/>
              <a:pPr>
                <a:defRPr/>
              </a:pPr>
              <a:t>10/8/2019</a:t>
            </a:fld>
            <a:endParaRPr lang="en-US"/>
          </a:p>
        </p:txBody>
      </p:sp>
      <p:sp>
        <p:nvSpPr>
          <p:cNvPr id="8" name="Місце для нижнього колонтитула 18"/>
          <p:cNvSpPr>
            <a:spLocks noGrp="1"/>
          </p:cNvSpPr>
          <p:nvPr>
            <p:ph type="ftr" sz="quarter" idx="11"/>
          </p:nvPr>
        </p:nvSpPr>
        <p:spPr>
          <a:xfrm>
            <a:off x="3879850" y="76200"/>
            <a:ext cx="3136900" cy="288925"/>
          </a:xfrm>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a:xfrm>
            <a:off x="8915400" y="6473825"/>
            <a:ext cx="822325" cy="247650"/>
          </a:xfrm>
        </p:spPr>
        <p:txBody>
          <a:bodyPr/>
          <a:lstStyle>
            <a:lvl1pPr>
              <a:defRPr/>
            </a:lvl1pPr>
          </a:lstStyle>
          <a:p>
            <a:pPr>
              <a:defRPr/>
            </a:pPr>
            <a:fld id="{A7037ECA-21E4-404D-B2BC-8663351594C7}" type="slidenum">
              <a:rPr lang="en-US"/>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Пряма сполучна лінія 12"/>
          <p:cNvSpPr>
            <a:spLocks noChangeShapeType="1"/>
          </p:cNvSpPr>
          <p:nvPr/>
        </p:nvSpPr>
        <p:spPr bwMode="auto">
          <a:xfrm>
            <a:off x="557212" y="3444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Місце для тексту 5"/>
          <p:cNvSpPr>
            <a:spLocks noGrp="1"/>
          </p:cNvSpPr>
          <p:nvPr>
            <p:ph type="body" idx="1"/>
          </p:nvPr>
        </p:nvSpPr>
        <p:spPr>
          <a:xfrm>
            <a:off x="412750" y="1676400"/>
            <a:ext cx="916305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uk-UA"/>
              <a:t>Зразок тексту</a:t>
            </a:r>
          </a:p>
        </p:txBody>
      </p:sp>
      <p:sp>
        <p:nvSpPr>
          <p:cNvPr id="8" name="Заголовок 7"/>
          <p:cNvSpPr>
            <a:spLocks noGrp="1"/>
          </p:cNvSpPr>
          <p:nvPr>
            <p:ph type="title"/>
          </p:nvPr>
        </p:nvSpPr>
        <p:spPr>
          <a:xfrm>
            <a:off x="195515" y="2947086"/>
            <a:ext cx="9410700" cy="1184825"/>
          </a:xfrm>
        </p:spPr>
        <p:txBody>
          <a:bodyPr rtlCol="0" anchor="t"/>
          <a:lstStyle>
            <a:lvl1pPr algn="r">
              <a:defRPr/>
            </a:lvl1pPr>
          </a:lstStyle>
          <a:p>
            <a:r>
              <a:rPr lang="uk-UA"/>
              <a:t>Зразок заголовка</a:t>
            </a:r>
            <a:endParaRPr lang="en-US"/>
          </a:p>
        </p:txBody>
      </p:sp>
      <p:sp>
        <p:nvSpPr>
          <p:cNvPr id="5" name="Місце для дати 18"/>
          <p:cNvSpPr>
            <a:spLocks noGrp="1"/>
          </p:cNvSpPr>
          <p:nvPr>
            <p:ph type="dt" sz="half" idx="10"/>
          </p:nvPr>
        </p:nvSpPr>
        <p:spPr/>
        <p:txBody>
          <a:bodyPr/>
          <a:lstStyle>
            <a:lvl1pPr>
              <a:defRPr/>
            </a:lvl1pPr>
          </a:lstStyle>
          <a:p>
            <a:pPr>
              <a:defRPr/>
            </a:pPr>
            <a:fld id="{4CBE36DC-6E06-4600-AAE8-058C3D7F6BB2}" type="datetimeFigureOut">
              <a:rPr lang="en-US"/>
              <a:pPr>
                <a:defRPr/>
              </a:pPr>
              <a:t>10/8/2019</a:t>
            </a:fld>
            <a:endParaRPr lang="en-US"/>
          </a:p>
        </p:txBody>
      </p:sp>
      <p:sp>
        <p:nvSpPr>
          <p:cNvPr id="7" name="Місце для нижнього колонтитула 10"/>
          <p:cNvSpPr>
            <a:spLocks noGrp="1"/>
          </p:cNvSpPr>
          <p:nvPr>
            <p:ph type="ftr" sz="quarter" idx="11"/>
          </p:nvPr>
        </p:nvSpPr>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p:txBody>
          <a:bodyPr/>
          <a:lstStyle>
            <a:lvl1pPr>
              <a:defRPr/>
            </a:lvl1pPr>
          </a:lstStyle>
          <a:p>
            <a:pPr>
              <a:defRPr/>
            </a:pPr>
            <a:fld id="{A896BF9A-71C5-4B43-9E61-813EB6862F2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7" name="Пряма сполучна лінія 12"/>
          <p:cNvSpPr>
            <a:spLocks noChangeShapeType="1"/>
          </p:cNvSpPr>
          <p:nvPr/>
        </p:nvSpPr>
        <p:spPr bwMode="auto">
          <a:xfrm>
            <a:off x="557212" y="6019801"/>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title"/>
          </p:nvPr>
        </p:nvSpPr>
        <p:spPr>
          <a:xfrm>
            <a:off x="330200" y="5410200"/>
            <a:ext cx="9328150" cy="882650"/>
          </a:xfrm>
        </p:spPr>
        <p:txBody>
          <a:bodyPr/>
          <a:lstStyle>
            <a:lvl1pPr>
              <a:defRPr/>
            </a:lvl1pPr>
          </a:lstStyle>
          <a:p>
            <a:r>
              <a:rPr lang="uk-UA"/>
              <a:t>Зразок заголовка</a:t>
            </a:r>
            <a:endParaRPr lang="en-US"/>
          </a:p>
        </p:txBody>
      </p:sp>
      <p:sp>
        <p:nvSpPr>
          <p:cNvPr id="13" name="Місце для тексту 12"/>
          <p:cNvSpPr>
            <a:spLocks noGrp="1"/>
          </p:cNvSpPr>
          <p:nvPr>
            <p:ph type="body" idx="1"/>
          </p:nvPr>
        </p:nvSpPr>
        <p:spPr>
          <a:xfrm>
            <a:off x="304898" y="666750"/>
            <a:ext cx="4648102"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uk-UA"/>
              <a:t>Зразок тексту</a:t>
            </a:r>
          </a:p>
        </p:txBody>
      </p:sp>
      <p:sp>
        <p:nvSpPr>
          <p:cNvPr id="25" name="Місце для тексту 24"/>
          <p:cNvSpPr>
            <a:spLocks noGrp="1"/>
          </p:cNvSpPr>
          <p:nvPr>
            <p:ph type="body" sz="half" idx="3"/>
          </p:nvPr>
        </p:nvSpPr>
        <p:spPr>
          <a:xfrm>
            <a:off x="5032111" y="666750"/>
            <a:ext cx="464992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uk-UA"/>
              <a:t>Зразок тексту</a:t>
            </a:r>
          </a:p>
        </p:txBody>
      </p:sp>
      <p:sp>
        <p:nvSpPr>
          <p:cNvPr id="4" name="Місце для вмісту 3"/>
          <p:cNvSpPr>
            <a:spLocks noGrp="1"/>
          </p:cNvSpPr>
          <p:nvPr>
            <p:ph sz="quarter" idx="2"/>
          </p:nvPr>
        </p:nvSpPr>
        <p:spPr>
          <a:xfrm>
            <a:off x="304898" y="1316038"/>
            <a:ext cx="4648102" cy="3941763"/>
          </a:xfrm>
        </p:spPr>
        <p:txBody>
          <a:bodyPr/>
          <a:lstStyle>
            <a:lvl1pPr>
              <a:defRPr sz="2400"/>
            </a:lvl1pPr>
            <a:lvl2pPr>
              <a:defRPr sz="2000"/>
            </a:lvl2pPr>
            <a:lvl3pPr>
              <a:defRPr sz="1800"/>
            </a:lvl3pPr>
            <a:lvl4pPr>
              <a:defRPr sz="1600"/>
            </a:lvl4pPr>
            <a:lvl5pPr>
              <a:defRPr sz="1600"/>
            </a:lvl5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28" name="Місце для вмісту 27"/>
          <p:cNvSpPr>
            <a:spLocks noGrp="1"/>
          </p:cNvSpPr>
          <p:nvPr>
            <p:ph sz="quarter" idx="4"/>
          </p:nvPr>
        </p:nvSpPr>
        <p:spPr>
          <a:xfrm>
            <a:off x="5036124" y="1316038"/>
            <a:ext cx="4645914" cy="3941763"/>
          </a:xfrm>
        </p:spPr>
        <p:txBody>
          <a:bodyPr/>
          <a:lstStyle>
            <a:lvl1pPr>
              <a:defRPr sz="2400"/>
            </a:lvl1pPr>
            <a:lvl2pPr>
              <a:defRPr sz="2000"/>
            </a:lvl2pPr>
            <a:lvl3pPr>
              <a:defRPr sz="1800"/>
            </a:lvl3pPr>
            <a:lvl4pPr>
              <a:defRPr sz="1600"/>
            </a:lvl4pPr>
            <a:lvl5pPr>
              <a:defRPr sz="1600"/>
            </a:lvl5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8" name="Місце для дати 9"/>
          <p:cNvSpPr>
            <a:spLocks noGrp="1"/>
          </p:cNvSpPr>
          <p:nvPr>
            <p:ph type="dt" sz="half" idx="10"/>
          </p:nvPr>
        </p:nvSpPr>
        <p:spPr/>
        <p:txBody>
          <a:bodyPr/>
          <a:lstStyle>
            <a:lvl1pPr>
              <a:defRPr/>
            </a:lvl1pPr>
          </a:lstStyle>
          <a:p>
            <a:pPr>
              <a:defRPr/>
            </a:pPr>
            <a:fld id="{754E7B69-6A22-471B-A09A-88C204098E69}" type="datetimeFigureOut">
              <a:rPr lang="en-US"/>
              <a:pPr>
                <a:defRPr/>
              </a:pPr>
              <a:t>10/8/2019</a:t>
            </a:fld>
            <a:endParaRPr lang="en-US"/>
          </a:p>
        </p:txBody>
      </p:sp>
      <p:sp>
        <p:nvSpPr>
          <p:cNvPr id="9" name="Місце для нижнього колонтитула 5"/>
          <p:cNvSpPr>
            <a:spLocks noGrp="1"/>
          </p:cNvSpPr>
          <p:nvPr>
            <p:ph type="ftr" sz="quarter" idx="11"/>
          </p:nvPr>
        </p:nvSpPr>
        <p:spPr/>
        <p:txBody>
          <a:bodyPr/>
          <a:lstStyle>
            <a:lvl1pPr>
              <a:defRPr/>
            </a:lvl1pPr>
          </a:lstStyle>
          <a:p>
            <a:pPr>
              <a:defRPr/>
            </a:pPr>
            <a:endParaRPr lang="ru-RU"/>
          </a:p>
        </p:txBody>
      </p:sp>
      <p:sp>
        <p:nvSpPr>
          <p:cNvPr id="10" name="Місце для номера слайда 6"/>
          <p:cNvSpPr>
            <a:spLocks noGrp="1"/>
          </p:cNvSpPr>
          <p:nvPr>
            <p:ph type="sldNum" sz="quarter" idx="12"/>
          </p:nvPr>
        </p:nvSpPr>
        <p:spPr>
          <a:xfrm>
            <a:off x="8915400" y="6477000"/>
            <a:ext cx="825500" cy="247650"/>
          </a:xfrm>
        </p:spPr>
        <p:txBody>
          <a:bodyPr/>
          <a:lstStyle>
            <a:lvl1pPr>
              <a:defRPr/>
            </a:lvl1pPr>
          </a:lstStyle>
          <a:p>
            <a:pPr>
              <a:defRPr/>
            </a:pPr>
            <a:fld id="{6540A454-DB13-45C4-93B9-733D07BCAC00}" type="slidenum">
              <a:rPr lang="en-US"/>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5" name="Пряма сполучна лінія 12"/>
          <p:cNvSpPr>
            <a:spLocks noChangeShapeType="1"/>
          </p:cNvSpPr>
          <p:nvPr/>
        </p:nvSpPr>
        <p:spPr bwMode="auto">
          <a:xfrm>
            <a:off x="557212" y="5849118"/>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Заголовок 11"/>
          <p:cNvSpPr>
            <a:spLocks noGrp="1"/>
          </p:cNvSpPr>
          <p:nvPr>
            <p:ph type="title"/>
          </p:nvPr>
        </p:nvSpPr>
        <p:spPr>
          <a:xfrm>
            <a:off x="495300" y="5486400"/>
            <a:ext cx="9163050" cy="520700"/>
          </a:xfrm>
        </p:spPr>
        <p:txBody>
          <a:bodyPr/>
          <a:lstStyle>
            <a:lvl1pPr algn="l">
              <a:buNone/>
              <a:defRPr sz="2000" b="1"/>
            </a:lvl1pPr>
          </a:lstStyle>
          <a:p>
            <a:r>
              <a:rPr lang="uk-UA"/>
              <a:t>Зразок заголовка</a:t>
            </a:r>
            <a:endParaRPr lang="en-US"/>
          </a:p>
        </p:txBody>
      </p:sp>
      <p:sp>
        <p:nvSpPr>
          <p:cNvPr id="26" name="Місце для тексту 25"/>
          <p:cNvSpPr>
            <a:spLocks noGrp="1"/>
          </p:cNvSpPr>
          <p:nvPr>
            <p:ph type="body" idx="2"/>
          </p:nvPr>
        </p:nvSpPr>
        <p:spPr>
          <a:xfrm>
            <a:off x="495300" y="609600"/>
            <a:ext cx="3259006"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uk-UA"/>
              <a:t>Зразок тексту</a:t>
            </a:r>
          </a:p>
        </p:txBody>
      </p:sp>
      <p:sp>
        <p:nvSpPr>
          <p:cNvPr id="14" name="Місце для вмісту 13"/>
          <p:cNvSpPr>
            <a:spLocks noGrp="1"/>
          </p:cNvSpPr>
          <p:nvPr>
            <p:ph sz="half" idx="1"/>
          </p:nvPr>
        </p:nvSpPr>
        <p:spPr>
          <a:xfrm>
            <a:off x="3872971" y="609600"/>
            <a:ext cx="5785379" cy="4800600"/>
          </a:xfrm>
        </p:spPr>
        <p:txBody>
          <a:bodyPr/>
          <a:lstStyle>
            <a:lvl1pPr>
              <a:defRPr sz="3200"/>
            </a:lvl1pPr>
            <a:lvl2pPr>
              <a:defRPr sz="2800"/>
            </a:lvl2pPr>
            <a:lvl3pPr>
              <a:defRPr sz="2400"/>
            </a:lvl3pPr>
            <a:lvl4pPr>
              <a:defRPr sz="2000"/>
            </a:lvl4pPr>
            <a:lvl5pPr>
              <a:defRPr sz="2000"/>
            </a:lvl5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6" name="Місце для дати 24"/>
          <p:cNvSpPr>
            <a:spLocks noGrp="1"/>
          </p:cNvSpPr>
          <p:nvPr>
            <p:ph type="dt" sz="half" idx="10"/>
          </p:nvPr>
        </p:nvSpPr>
        <p:spPr/>
        <p:txBody>
          <a:bodyPr/>
          <a:lstStyle>
            <a:lvl1pPr>
              <a:defRPr/>
            </a:lvl1pPr>
          </a:lstStyle>
          <a:p>
            <a:pPr>
              <a:defRPr/>
            </a:pPr>
            <a:fld id="{2902D894-3BBA-4D1D-BC80-7FEBE42C5CEB}" type="datetimeFigureOut">
              <a:rPr lang="en-US"/>
              <a:pPr>
                <a:defRPr/>
              </a:pPr>
              <a:t>10/8/2019</a:t>
            </a:fld>
            <a:endParaRPr lang="en-US"/>
          </a:p>
        </p:txBody>
      </p:sp>
      <p:sp>
        <p:nvSpPr>
          <p:cNvPr id="7" name="Місце для нижнього колонтитула 28"/>
          <p:cNvSpPr>
            <a:spLocks noGrp="1"/>
          </p:cNvSpPr>
          <p:nvPr>
            <p:ph type="ftr" sz="quarter" idx="11"/>
          </p:nvPr>
        </p:nvSpPr>
        <p:spPr/>
        <p:txBody>
          <a:bodyPr/>
          <a:lstStyle>
            <a:lvl1pPr>
              <a:defRPr/>
            </a:lvl1pPr>
          </a:lstStyle>
          <a:p>
            <a:pPr>
              <a:defRPr/>
            </a:pPr>
            <a:endParaRPr lang="ru-RU"/>
          </a:p>
        </p:txBody>
      </p:sp>
      <p:sp>
        <p:nvSpPr>
          <p:cNvPr id="8" name="Місце для номера слайда 6"/>
          <p:cNvSpPr>
            <a:spLocks noGrp="1"/>
          </p:cNvSpPr>
          <p:nvPr>
            <p:ph type="sldNum" sz="quarter" idx="12"/>
          </p:nvPr>
        </p:nvSpPr>
        <p:spPr/>
        <p:txBody>
          <a:bodyPr/>
          <a:lstStyle>
            <a:lvl1pPr>
              <a:defRPr/>
            </a:lvl1pPr>
          </a:lstStyle>
          <a:p>
            <a:pPr>
              <a:defRPr/>
            </a:pPr>
            <a:fld id="{BDBB4ED0-2E74-4A82-A445-A0DA1BD6EF70}" type="slidenum">
              <a:rPr lang="en-US"/>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13" name="Місце для зображення 12"/>
          <p:cNvSpPr>
            <a:spLocks noGrp="1"/>
          </p:cNvSpPr>
          <p:nvPr>
            <p:ph type="pic" idx="1"/>
          </p:nvPr>
        </p:nvSpPr>
        <p:spPr>
          <a:xfrm>
            <a:off x="3797300" y="616634"/>
            <a:ext cx="54483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uk-UA" noProof="0"/>
              <a:t>Клацніть піктограму, щоб додати зображення</a:t>
            </a:r>
            <a:endParaRPr lang="en-US" noProof="0" dirty="0"/>
          </a:p>
        </p:txBody>
      </p:sp>
      <p:sp>
        <p:nvSpPr>
          <p:cNvPr id="17" name="Заголовок 16"/>
          <p:cNvSpPr>
            <a:spLocks noGrp="1"/>
          </p:cNvSpPr>
          <p:nvPr>
            <p:ph type="title"/>
          </p:nvPr>
        </p:nvSpPr>
        <p:spPr>
          <a:xfrm>
            <a:off x="412750" y="4993760"/>
            <a:ext cx="6356350" cy="522288"/>
          </a:xfrm>
        </p:spPr>
        <p:txBody>
          <a:bodyPr/>
          <a:lstStyle>
            <a:lvl1pPr algn="l">
              <a:buNone/>
              <a:defRPr sz="2000" b="1"/>
            </a:lvl1pPr>
          </a:lstStyle>
          <a:p>
            <a:r>
              <a:rPr lang="uk-UA"/>
              <a:t>Зразок заголовка</a:t>
            </a:r>
            <a:endParaRPr lang="en-US"/>
          </a:p>
        </p:txBody>
      </p:sp>
      <p:sp>
        <p:nvSpPr>
          <p:cNvPr id="26" name="Місце для тексту 25"/>
          <p:cNvSpPr>
            <a:spLocks noGrp="1"/>
          </p:cNvSpPr>
          <p:nvPr>
            <p:ph type="body" sz="half" idx="2"/>
          </p:nvPr>
        </p:nvSpPr>
        <p:spPr>
          <a:xfrm>
            <a:off x="412750" y="5533218"/>
            <a:ext cx="635635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uk-UA"/>
              <a:t>Зразок тексту</a:t>
            </a:r>
          </a:p>
        </p:txBody>
      </p:sp>
      <p:sp>
        <p:nvSpPr>
          <p:cNvPr id="5" name="Місце для дати 3"/>
          <p:cNvSpPr>
            <a:spLocks noGrp="1"/>
          </p:cNvSpPr>
          <p:nvPr>
            <p:ph type="dt" sz="half" idx="10"/>
          </p:nvPr>
        </p:nvSpPr>
        <p:spPr/>
        <p:txBody>
          <a:bodyPr/>
          <a:lstStyle>
            <a:lvl1pPr>
              <a:defRPr/>
            </a:lvl1pPr>
          </a:lstStyle>
          <a:p>
            <a:pPr>
              <a:defRPr/>
            </a:pPr>
            <a:fld id="{3AF5E334-5D6E-4D67-9A7C-628E2446D149}" type="datetimeFigureOut">
              <a:rPr lang="en-US"/>
              <a:pPr>
                <a:defRPr/>
              </a:pPr>
              <a:t>10/8/2019</a:t>
            </a:fld>
            <a:endParaRPr lang="en-US"/>
          </a:p>
        </p:txBody>
      </p:sp>
      <p:sp>
        <p:nvSpPr>
          <p:cNvPr id="6" name="Місце для нижнього колонтитула 4"/>
          <p:cNvSpPr>
            <a:spLocks noGrp="1"/>
          </p:cNvSpPr>
          <p:nvPr>
            <p:ph type="ftr" sz="quarter" idx="11"/>
          </p:nvPr>
        </p:nvSpPr>
        <p:spPr/>
        <p:txBody>
          <a:bodyPr/>
          <a:lstStyle>
            <a:lvl1pPr>
              <a:defRPr/>
            </a:lvl1pPr>
          </a:lstStyle>
          <a:p>
            <a:pPr>
              <a:defRPr/>
            </a:pPr>
            <a:endParaRPr lang="ru-RU"/>
          </a:p>
        </p:txBody>
      </p:sp>
      <p:sp>
        <p:nvSpPr>
          <p:cNvPr id="7" name="Місце для номера слайда 5"/>
          <p:cNvSpPr>
            <a:spLocks noGrp="1"/>
          </p:cNvSpPr>
          <p:nvPr>
            <p:ph type="sldNum" sz="quarter" idx="12"/>
          </p:nvPr>
        </p:nvSpPr>
        <p:spPr/>
        <p:txBody>
          <a:bodyPr/>
          <a:lstStyle>
            <a:lvl1pPr>
              <a:defRPr/>
            </a:lvl1pPr>
          </a:lstStyle>
          <a:p>
            <a:pPr>
              <a:defRPr/>
            </a:pPr>
            <a:fld id="{77B827DE-6083-4F39-A2A5-10071A9505F1}" type="slidenum">
              <a:rPr lang="en-US"/>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7429500" y="549277"/>
            <a:ext cx="1981200" cy="5851525"/>
          </a:xfrm>
        </p:spPr>
        <p:txBody>
          <a:bodyPr vert="eaVert"/>
          <a:lstStyle/>
          <a:p>
            <a:r>
              <a:rPr lang="uk-UA"/>
              <a:t>Зразок заголовка</a:t>
            </a:r>
            <a:endParaRPr lang="en-US"/>
          </a:p>
        </p:txBody>
      </p:sp>
      <p:sp>
        <p:nvSpPr>
          <p:cNvPr id="3" name="Місце для вертикального тексту 2"/>
          <p:cNvSpPr>
            <a:spLocks noGrp="1"/>
          </p:cNvSpPr>
          <p:nvPr>
            <p:ph type="body" orient="vert" idx="1"/>
          </p:nvPr>
        </p:nvSpPr>
        <p:spPr>
          <a:xfrm>
            <a:off x="495300" y="549277"/>
            <a:ext cx="6769100" cy="5851525"/>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4" name="Місце для дати 3"/>
          <p:cNvSpPr>
            <a:spLocks noGrp="1"/>
          </p:cNvSpPr>
          <p:nvPr>
            <p:ph type="dt" sz="half" idx="10"/>
          </p:nvPr>
        </p:nvSpPr>
        <p:spPr/>
        <p:txBody>
          <a:bodyPr/>
          <a:lstStyle>
            <a:lvl1pPr>
              <a:defRPr/>
            </a:lvl1pPr>
          </a:lstStyle>
          <a:p>
            <a:pPr>
              <a:defRPr/>
            </a:pPr>
            <a:fld id="{23A7EA89-EF67-4E85-A509-E4F7FC44C542}" type="datetimeFigureOut">
              <a:rPr lang="en-US"/>
              <a:pPr>
                <a:defRPr/>
              </a:pPr>
              <a:t>10/8/2019</a:t>
            </a:fld>
            <a:endParaRPr lang="en-US"/>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ru-RU"/>
          </a:p>
        </p:txBody>
      </p:sp>
      <p:sp>
        <p:nvSpPr>
          <p:cNvPr id="6" name="Місце для номера слайда 5"/>
          <p:cNvSpPr>
            <a:spLocks noGrp="1"/>
          </p:cNvSpPr>
          <p:nvPr>
            <p:ph type="sldNum" sz="quarter" idx="12"/>
          </p:nvPr>
        </p:nvSpPr>
        <p:spPr/>
        <p:txBody>
          <a:bodyPr/>
          <a:lstStyle>
            <a:lvl1pPr>
              <a:defRPr/>
            </a:lvl1pPr>
          </a:lstStyle>
          <a:p>
            <a:pPr>
              <a:defRPr/>
            </a:pPr>
            <a:fld id="{6F34AD45-CA57-4E5E-85C7-CFC113B23AA5}" type="slidenum">
              <a:rPr lang="en-US"/>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5"/>
            <a:ext cx="8420100" cy="1470025"/>
          </a:xfrm>
        </p:spPr>
        <p:txBody>
          <a:bodyPr/>
          <a:lstStyle/>
          <a:p>
            <a:r>
              <a:rPr lang="ru-RU"/>
              <a:t>Образец заголовка</a:t>
            </a:r>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Місце для дати 24"/>
          <p:cNvSpPr>
            <a:spLocks noGrp="1"/>
          </p:cNvSpPr>
          <p:nvPr>
            <p:ph type="dt" sz="half" idx="10"/>
          </p:nvPr>
        </p:nvSpPr>
        <p:spPr/>
        <p:txBody>
          <a:bodyPr/>
          <a:lstStyle>
            <a:lvl1pPr>
              <a:defRPr/>
            </a:lvl1pPr>
          </a:lstStyle>
          <a:p>
            <a:pPr>
              <a:defRPr/>
            </a:pPr>
            <a:fld id="{B1DAE49D-D1C6-41CD-9503-1E73D26F5F33}"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3771A27E-41CF-4E3F-8AB2-2FE0BC9420C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Місце для дати 24"/>
          <p:cNvSpPr>
            <a:spLocks noGrp="1"/>
          </p:cNvSpPr>
          <p:nvPr>
            <p:ph type="dt" sz="half" idx="10"/>
          </p:nvPr>
        </p:nvSpPr>
        <p:spPr/>
        <p:txBody>
          <a:bodyPr/>
          <a:lstStyle>
            <a:lvl1pPr>
              <a:defRPr/>
            </a:lvl1pPr>
          </a:lstStyle>
          <a:p>
            <a:pPr>
              <a:defRPr/>
            </a:pPr>
            <a:fld id="{E05A5DE0-2FDD-4A57-A389-A8EA9060A5BF}"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B43EFEF8-F5C6-4C55-82FD-323D55ED00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5.jpe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1026" name="Місце для тексту 7"/>
          <p:cNvSpPr>
            <a:spLocks noGrp="1"/>
          </p:cNvSpPr>
          <p:nvPr>
            <p:ph type="body" idx="1"/>
          </p:nvPr>
        </p:nvSpPr>
        <p:spPr bwMode="auto">
          <a:xfrm>
            <a:off x="330200" y="1554163"/>
            <a:ext cx="94107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10" name="Місце для заголовка 9"/>
          <p:cNvSpPr>
            <a:spLocks noGrp="1"/>
          </p:cNvSpPr>
          <p:nvPr>
            <p:ph type="title"/>
          </p:nvPr>
        </p:nvSpPr>
        <p:spPr>
          <a:xfrm>
            <a:off x="330200" y="457200"/>
            <a:ext cx="9410700" cy="838200"/>
          </a:xfrm>
          <a:prstGeom prst="rect">
            <a:avLst/>
          </a:prstGeom>
        </p:spPr>
        <p:txBody>
          <a:bodyPr vert="horz" anchor="ctr">
            <a:normAutofit/>
          </a:bodyPr>
          <a:lstStyle/>
          <a:p>
            <a:r>
              <a:rPr lang="uk-UA"/>
              <a:t>Зразок заголовка</a:t>
            </a:r>
            <a:endParaRPr lang="en-US"/>
          </a:p>
        </p:txBody>
      </p:sp>
      <p:sp>
        <p:nvSpPr>
          <p:cNvPr id="13" name="Місце для дати 3"/>
          <p:cNvSpPr>
            <a:spLocks noGrp="1"/>
          </p:cNvSpPr>
          <p:nvPr>
            <p:ph type="dt" sz="half" idx="2"/>
          </p:nvPr>
        </p:nvSpPr>
        <p:spPr>
          <a:xfrm>
            <a:off x="7016750" y="76200"/>
            <a:ext cx="2724150" cy="288925"/>
          </a:xfrm>
          <a:prstGeom prst="rect">
            <a:avLst/>
          </a:prstGeom>
        </p:spPr>
        <p:txBody>
          <a:bodyPr vert="horz"/>
          <a:lstStyle>
            <a:lvl1pPr>
              <a:defRPr sz="1200">
                <a:solidFill>
                  <a:schemeClr val="accent1">
                    <a:shade val="75000"/>
                  </a:schemeClr>
                </a:solidFill>
              </a:defRPr>
            </a:lvl1pPr>
          </a:lstStyle>
          <a:p>
            <a:pPr>
              <a:defRPr/>
            </a:pPr>
            <a:fld id="{C05CC3BE-F561-4E7D-8553-07DF86787A71}" type="datetimeFigureOut">
              <a:rPr lang="en-US"/>
              <a:pPr>
                <a:defRPr/>
              </a:pPr>
              <a:t>10/8/2019</a:t>
            </a:fld>
            <a:endParaRPr lang="en-US"/>
          </a:p>
        </p:txBody>
      </p:sp>
      <p:sp>
        <p:nvSpPr>
          <p:cNvPr id="14" name="Місце для нижнього колонтитула 4"/>
          <p:cNvSpPr>
            <a:spLocks noGrp="1"/>
          </p:cNvSpPr>
          <p:nvPr>
            <p:ph type="ftr" sz="quarter" idx="3"/>
          </p:nvPr>
        </p:nvSpPr>
        <p:spPr>
          <a:xfrm>
            <a:off x="3384550" y="76200"/>
            <a:ext cx="3632200" cy="288925"/>
          </a:xfrm>
          <a:prstGeom prst="rect">
            <a:avLst/>
          </a:prstGeom>
        </p:spPr>
        <p:txBody>
          <a:bodyPr vert="horz"/>
          <a:lstStyle>
            <a:lvl1pPr algn="r">
              <a:defRPr sz="1200">
                <a:solidFill>
                  <a:schemeClr val="accent1">
                    <a:shade val="75000"/>
                  </a:schemeClr>
                </a:solidFill>
              </a:defRPr>
            </a:lvl1pPr>
          </a:lstStyle>
          <a:p>
            <a:pPr>
              <a:defRPr/>
            </a:pPr>
            <a:endParaRPr lang="ru-RU"/>
          </a:p>
        </p:txBody>
      </p:sp>
      <p:sp>
        <p:nvSpPr>
          <p:cNvPr id="15" name="Місце для номера слайда 5"/>
          <p:cNvSpPr>
            <a:spLocks noGrp="1"/>
          </p:cNvSpPr>
          <p:nvPr>
            <p:ph type="sldNum" sz="quarter" idx="4"/>
          </p:nvPr>
        </p:nvSpPr>
        <p:spPr>
          <a:xfrm>
            <a:off x="8915400" y="6477000"/>
            <a:ext cx="825500" cy="244475"/>
          </a:xfrm>
          <a:prstGeom prst="rect">
            <a:avLst/>
          </a:prstGeom>
        </p:spPr>
        <p:txBody>
          <a:bodyPr vert="horz"/>
          <a:lstStyle>
            <a:lvl1pPr algn="r">
              <a:defRPr sz="1200">
                <a:solidFill>
                  <a:schemeClr val="accent1">
                    <a:shade val="75000"/>
                  </a:schemeClr>
                </a:solidFill>
              </a:defRPr>
            </a:lvl1pPr>
          </a:lstStyle>
          <a:p>
            <a:pPr>
              <a:defRPr/>
            </a:pPr>
            <a:fld id="{3C2EAA30-F3C4-42BC-B899-7ED5E3F6992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52" r:id="rId6"/>
    <p:sldLayoutId id="2147484153" r:id="rId7"/>
  </p:sldLayoutIdLst>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Arial" charset="0"/>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Arial" charset="0"/>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Arial" charset="0"/>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Arial" charset="0"/>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Arial" charset="0"/>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Arial" charset="0"/>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8" name="Пряма сполучна лінія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9" name="Пряма сполучна лінія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059" name="Місце для тексту 7"/>
          <p:cNvSpPr>
            <a:spLocks noGrp="1"/>
          </p:cNvSpPr>
          <p:nvPr>
            <p:ph type="body" idx="1"/>
          </p:nvPr>
        </p:nvSpPr>
        <p:spPr bwMode="auto">
          <a:xfrm>
            <a:off x="330200" y="1554163"/>
            <a:ext cx="94107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2060" name="Місце для заголовка 9"/>
          <p:cNvSpPr>
            <a:spLocks noGrp="1"/>
          </p:cNvSpPr>
          <p:nvPr>
            <p:ph type="title"/>
          </p:nvPr>
        </p:nvSpPr>
        <p:spPr bwMode="auto">
          <a:xfrm>
            <a:off x="330200" y="457200"/>
            <a:ext cx="94107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uk-UA"/>
              <a:t>Зразок заголовка</a:t>
            </a:r>
            <a:endParaRPr lang="en-US"/>
          </a:p>
        </p:txBody>
      </p:sp>
      <p:sp>
        <p:nvSpPr>
          <p:cNvPr id="11" name="Місце для дати 24"/>
          <p:cNvSpPr>
            <a:spLocks noGrp="1"/>
          </p:cNvSpPr>
          <p:nvPr>
            <p:ph type="dt" sz="half" idx="2"/>
          </p:nvPr>
        </p:nvSpPr>
        <p:spPr>
          <a:xfrm>
            <a:off x="7016750" y="76200"/>
            <a:ext cx="2724150" cy="288925"/>
          </a:xfrm>
          <a:prstGeom prst="rect">
            <a:avLst/>
          </a:prstGeom>
        </p:spPr>
        <p:txBody>
          <a:bodyPr vert="horz"/>
          <a:lstStyle>
            <a:lvl1pPr>
              <a:defRPr sz="1200">
                <a:solidFill>
                  <a:schemeClr val="accent1">
                    <a:shade val="75000"/>
                  </a:schemeClr>
                </a:solidFill>
              </a:defRPr>
            </a:lvl1pPr>
          </a:lstStyle>
          <a:p>
            <a:pPr>
              <a:defRPr/>
            </a:pPr>
            <a:fld id="{AB9DEC6C-DB81-4161-8BC0-AD494522BB8B}" type="datetimeFigureOut">
              <a:rPr lang="en-US"/>
              <a:pPr>
                <a:defRPr/>
              </a:pPr>
              <a:t>10/8/2019</a:t>
            </a:fld>
            <a:endParaRPr lang="en-US"/>
          </a:p>
        </p:txBody>
      </p:sp>
      <p:sp>
        <p:nvSpPr>
          <p:cNvPr id="12" name="Місце для нижнього колонтитула 18"/>
          <p:cNvSpPr>
            <a:spLocks noGrp="1"/>
          </p:cNvSpPr>
          <p:nvPr>
            <p:ph type="ftr" sz="quarter" idx="3"/>
          </p:nvPr>
        </p:nvSpPr>
        <p:spPr>
          <a:xfrm>
            <a:off x="3879850" y="76200"/>
            <a:ext cx="3136900" cy="288925"/>
          </a:xfrm>
          <a:prstGeom prst="rect">
            <a:avLst/>
          </a:prstGeom>
        </p:spPr>
        <p:txBody>
          <a:bodyPr vert="horz"/>
          <a:lstStyle>
            <a:lvl1pPr algn="r">
              <a:defRPr sz="1200">
                <a:solidFill>
                  <a:schemeClr val="accent1">
                    <a:shade val="75000"/>
                  </a:schemeClr>
                </a:solidFill>
              </a:defRPr>
            </a:lvl1pPr>
          </a:lstStyle>
          <a:p>
            <a:pPr>
              <a:defRPr/>
            </a:pPr>
            <a:endParaRPr lang="ru-RU"/>
          </a:p>
        </p:txBody>
      </p:sp>
      <p:sp>
        <p:nvSpPr>
          <p:cNvPr id="16" name="Місце для номера слайда 15"/>
          <p:cNvSpPr>
            <a:spLocks noGrp="1"/>
          </p:cNvSpPr>
          <p:nvPr>
            <p:ph type="sldNum" sz="quarter" idx="4"/>
          </p:nvPr>
        </p:nvSpPr>
        <p:spPr>
          <a:xfrm>
            <a:off x="8915400" y="6473825"/>
            <a:ext cx="822325" cy="247650"/>
          </a:xfrm>
          <a:prstGeom prst="rect">
            <a:avLst/>
          </a:prstGeom>
        </p:spPr>
        <p:txBody>
          <a:bodyPr vert="horz"/>
          <a:lstStyle>
            <a:lvl1pPr algn="r">
              <a:defRPr sz="1200">
                <a:solidFill>
                  <a:schemeClr val="accent1">
                    <a:shade val="75000"/>
                  </a:schemeClr>
                </a:solidFill>
              </a:defRPr>
            </a:lvl1pPr>
          </a:lstStyle>
          <a:p>
            <a:pPr>
              <a:defRPr/>
            </a:pPr>
            <a:fld id="{C1EB7ACB-6D63-4835-BDF6-3865FE1116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a:solidFill>
            <a:schemeClr val="tx2"/>
          </a:solidFill>
          <a:latin typeface="+mn-lt"/>
        </a:defRPr>
      </a:lvl5pPr>
      <a:lvl6pPr marL="25146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6pPr>
      <a:lvl7pPr marL="29718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7pPr>
      <a:lvl8pPr marL="34290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8pPr>
      <a:lvl9pPr marL="38862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hyperlink" Target="consultantplus://offline/ref=5F0FF9F85674B2620291E41857280B8BF34DB548E38311FFE9E7C8119D674F00D5597ABA1F0FA643E6YDJ" TargetMode="External"/><Relationship Id="rId2" Type="http://schemas.openxmlformats.org/officeDocument/2006/relationships/hyperlink" Target="consultantplus://offline/ref=5F0FF9F85674B2620291E41857280B8BF34DB540E38411FFE9E7C8119DE6Y7J" TargetMode="External"/><Relationship Id="rId1" Type="http://schemas.openxmlformats.org/officeDocument/2006/relationships/slideLayout" Target="../slideLayouts/slideLayout9.xml"/><Relationship Id="rId4" Type="http://schemas.openxmlformats.org/officeDocument/2006/relationships/hyperlink" Target="consultantplus://offline/ref=5F0FF9F85674B2620291E41857280B8BF34CB845EC8311FFE9E7C8119DE6Y7J"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2B42DE38A5FAE4D37C6C4DE391FAC41EAC3673A1A2490D31CECDE24B5E0215EA45C016692D416194LAD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2" Type="http://schemas.openxmlformats.org/officeDocument/2006/relationships/hyperlink" Target="http://base.garant.ru/1216420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idx="1"/>
          </p:nvPr>
        </p:nvSpPr>
        <p:spPr>
          <a:xfrm>
            <a:off x="812800" y="1363663"/>
            <a:ext cx="8420100" cy="5160962"/>
          </a:xfrm>
        </p:spPr>
        <p:txBody>
          <a:bodyPr>
            <a:normAutofit/>
          </a:bodyPr>
          <a:lstStyle/>
          <a:p>
            <a:pPr algn="ctr">
              <a:buFont typeface="Wingdings 2" pitchFamily="18" charset="2"/>
              <a:buNone/>
              <a:defRPr/>
            </a:pPr>
            <a:endParaRPr lang="ru-RU" sz="2000" u="sng" dirty="0">
              <a:solidFill>
                <a:srgbClr val="000066"/>
              </a:solidFill>
              <a:effectLst>
                <a:outerShdw blurRad="38100" dist="38100" dir="2700000" algn="tl">
                  <a:srgbClr val="C0C0C0"/>
                </a:outerShdw>
              </a:effectLst>
              <a:latin typeface="Book Antiqua" pitchFamily="18" charset="0"/>
            </a:endParaRPr>
          </a:p>
          <a:p>
            <a:pPr algn="ctr">
              <a:buFont typeface="Wingdings 2" pitchFamily="18" charset="2"/>
              <a:buNone/>
              <a:defRPr/>
            </a:pPr>
            <a:endParaRPr lang="ru-RU" b="1" dirty="0">
              <a:solidFill>
                <a:srgbClr val="800000"/>
              </a:solidFill>
              <a:effectLst>
                <a:outerShdw blurRad="38100" dist="38100" dir="2700000" algn="tl">
                  <a:srgbClr val="C0C0C0"/>
                </a:outerShdw>
              </a:effectLst>
              <a:latin typeface="Book Antiqua" pitchFamily="18" charset="0"/>
            </a:endParaRPr>
          </a:p>
          <a:p>
            <a:pPr algn="ctr">
              <a:buFont typeface="Wingdings 2" pitchFamily="18" charset="2"/>
              <a:buNone/>
              <a:defRPr/>
            </a:pPr>
            <a:r>
              <a:rPr lang="ru-RU" b="1" dirty="0">
                <a:solidFill>
                  <a:srgbClr val="800000"/>
                </a:solidFill>
                <a:effectLst>
                  <a:outerShdw blurRad="38100" dist="38100" dir="2700000" algn="tl">
                    <a:srgbClr val="C0C0C0"/>
                  </a:outerShdw>
                </a:effectLst>
                <a:latin typeface="Book Antiqua" pitchFamily="18" charset="0"/>
              </a:rPr>
              <a:t>Обзор судебной практики по увольнению за совершение коррупционных и иных правонарушений</a:t>
            </a:r>
            <a:endParaRPr lang="ru-RU" dirty="0">
              <a:solidFill>
                <a:srgbClr val="990000"/>
              </a:solidFill>
              <a:effectLst>
                <a:outerShdw blurRad="38100" dist="38100" dir="2700000" algn="tl">
                  <a:srgbClr val="C0C0C0"/>
                </a:outerShdw>
              </a:effectLst>
              <a:latin typeface="Franklin Gothic Book" pitchFamily="34" charset="0"/>
            </a:endParaRPr>
          </a:p>
        </p:txBody>
      </p:sp>
      <p:sp>
        <p:nvSpPr>
          <p:cNvPr id="7170" name="Номер слайда 3"/>
          <p:cNvSpPr>
            <a:spLocks noGrp="1"/>
          </p:cNvSpPr>
          <p:nvPr>
            <p:ph type="sldNum" sz="quarter" idx="12"/>
          </p:nvPr>
        </p:nvSpPr>
        <p:spPr/>
        <p:txBody>
          <a:bodyPr>
            <a:normAutofit fontScale="92500" lnSpcReduction="10000"/>
          </a:bodyPr>
          <a:lstStyle/>
          <a:p>
            <a:pPr>
              <a:defRPr/>
            </a:pPr>
            <a:fld id="{EFFBFA9C-F025-45B0-AC58-42BF8FE9C194}" type="slidenum">
              <a:rPr lang="en-US"/>
              <a:pPr>
                <a:defRPr/>
              </a:pPr>
              <a:t>1</a:t>
            </a:fld>
            <a:endParaRPr lang="en-US" dirty="0"/>
          </a:p>
        </p:txBody>
      </p:sp>
      <p:sp>
        <p:nvSpPr>
          <p:cNvPr id="8196" name="Rectangle 7"/>
          <p:cNvSpPr>
            <a:spLocks noChangeArrowheads="1"/>
          </p:cNvSpPr>
          <p:nvPr/>
        </p:nvSpPr>
        <p:spPr bwMode="auto">
          <a:xfrm>
            <a:off x="4695825" y="4273550"/>
            <a:ext cx="4843463" cy="1224951"/>
          </a:xfrm>
          <a:prstGeom prst="rect">
            <a:avLst/>
          </a:prstGeom>
          <a:noFill/>
          <a:ln w="9525">
            <a:noFill/>
            <a:miter lim="800000"/>
            <a:headEnd/>
            <a:tailEnd/>
          </a:ln>
        </p:spPr>
        <p:txBody>
          <a:bodyPr>
            <a:spAutoFit/>
          </a:bodyPr>
          <a:lstStyle/>
          <a:p>
            <a:endParaRPr lang="ru-RU" sz="1600" b="1" i="1" u="sng" dirty="0">
              <a:solidFill>
                <a:srgbClr val="800000"/>
              </a:solidFill>
              <a:latin typeface="Arial" charset="0"/>
            </a:endParaRPr>
          </a:p>
          <a:p>
            <a:endParaRPr lang="ru-RU" sz="1600" b="1" i="1" u="sng" dirty="0">
              <a:solidFill>
                <a:srgbClr val="800000"/>
              </a:solidFill>
              <a:latin typeface="Arial" charset="0"/>
            </a:endParaRPr>
          </a:p>
          <a:p>
            <a:endParaRPr lang="ru-RU" sz="1600" b="1" i="1" u="sng" dirty="0">
              <a:solidFill>
                <a:srgbClr val="800000"/>
              </a:solidFill>
              <a:latin typeface="Arial" charset="0"/>
            </a:endParaRPr>
          </a:p>
          <a:p>
            <a:endParaRPr lang="ru-RU" sz="1600" b="1" i="1" u="sng" dirty="0">
              <a:solidFill>
                <a:srgbClr val="800000"/>
              </a:solidFill>
              <a:latin typeface="Arial" charset="0"/>
            </a:endParaRPr>
          </a:p>
        </p:txBody>
      </p:sp>
    </p:spTree>
  </p:cSld>
  <p:clrMapOvr>
    <a:masterClrMapping/>
  </p:clrMapOvr>
  <p:transition spd="slow">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noChangeArrowheads="1"/>
          </p:cNvSpPr>
          <p:nvPr/>
        </p:nvSpPr>
        <p:spPr bwMode="auto">
          <a:xfrm>
            <a:off x="6388100" y="1943100"/>
            <a:ext cx="34163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63491" name="AutoShape 3"/>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93040" y="2892108"/>
            <a:ext cx="5762625" cy="947399"/>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участие служащего в работе комиссии</a:t>
            </a:r>
            <a:r>
              <a:rPr lang="ru-RU" sz="1800" b="1" dirty="0">
                <a:solidFill>
                  <a:srgbClr val="000066"/>
                </a:solidFill>
              </a:rPr>
              <a:t> по размещению заказа или в организации размещения заказов </a:t>
            </a:r>
            <a:endParaRPr lang="ru-RU" sz="1800" i="1" dirty="0">
              <a:solidFill>
                <a:srgbClr val="003366"/>
              </a:solidFill>
            </a:endParaRPr>
          </a:p>
        </p:txBody>
      </p:sp>
      <p:sp>
        <p:nvSpPr>
          <p:cNvPr id="15365" name="WordArt 3"/>
          <p:cNvSpPr>
            <a:spLocks noChangeArrowheads="1" noChangeShapeType="1" noTextEdit="1"/>
          </p:cNvSpPr>
          <p:nvPr/>
        </p:nvSpPr>
        <p:spPr bwMode="auto">
          <a:xfrm>
            <a:off x="1547813" y="312738"/>
            <a:ext cx="6781800" cy="685800"/>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solidFill>
                  <a:srgbClr val="003366"/>
                </a:solidFill>
                <a:effectLst>
                  <a:outerShdw dist="25400" algn="ctr" rotWithShape="0">
                    <a:srgbClr val="CCCCFF">
                      <a:alpha val="50000"/>
                    </a:srgbClr>
                  </a:outerShdw>
                </a:effectLst>
                <a:latin typeface="Times New Roman"/>
                <a:cs typeface="Times New Roman"/>
              </a:rPr>
              <a:t>ВОЗМОЖНЫЕ СИТУАЦИИ,</a:t>
            </a:r>
          </a:p>
          <a:p>
            <a:pPr algn="ctr"/>
            <a:r>
              <a:rPr lang="ru-RU" sz="2400" b="1" kern="10">
                <a:ln w="9525">
                  <a:noFill/>
                  <a:round/>
                  <a:headEnd/>
                  <a:tailEnd/>
                </a:ln>
                <a:solidFill>
                  <a:srgbClr val="003366"/>
                </a:solidFill>
                <a:effectLst>
                  <a:outerShdw dist="25400" algn="ctr" rotWithShape="0">
                    <a:srgbClr val="CCCCFF">
                      <a:alpha val="50000"/>
                    </a:srgbClr>
                  </a:outerShdw>
                </a:effectLst>
                <a:latin typeface="Times New Roman"/>
                <a:cs typeface="Times New Roman"/>
              </a:rPr>
              <a:t>связанные с возникновением конфликтов интересов</a:t>
            </a:r>
          </a:p>
        </p:txBody>
      </p:sp>
      <p:sp>
        <p:nvSpPr>
          <p:cNvPr id="15366" name="WordArt 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Деятельность</a:t>
            </a:r>
          </a:p>
        </p:txBody>
      </p:sp>
      <p:sp>
        <p:nvSpPr>
          <p:cNvPr id="2" name="Rectangle 3"/>
          <p:cNvSpPr>
            <a:spLocks noChangeArrowheads="1"/>
          </p:cNvSpPr>
          <p:nvPr/>
        </p:nvSpPr>
        <p:spPr bwMode="auto">
          <a:xfrm>
            <a:off x="214313" y="3873500"/>
            <a:ext cx="5738812" cy="705493"/>
          </a:xfrm>
          <a:prstGeom prst="roundRect">
            <a:avLst>
              <a:gd name="adj" fmla="val 1955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осуществление</a:t>
            </a:r>
            <a:r>
              <a:rPr lang="ru-RU" sz="1800" b="1" dirty="0">
                <a:solidFill>
                  <a:srgbClr val="000066"/>
                </a:solidFill>
              </a:rPr>
              <a:t> </a:t>
            </a:r>
            <a:r>
              <a:rPr lang="ru-RU" sz="1800" b="1" dirty="0">
                <a:solidFill>
                  <a:srgbClr val="003366"/>
                </a:solidFill>
              </a:rPr>
              <a:t>служащим контрольных и надзорных</a:t>
            </a:r>
            <a:r>
              <a:rPr lang="ru-RU" sz="1800" b="1" dirty="0">
                <a:solidFill>
                  <a:srgbClr val="000066"/>
                </a:solidFill>
              </a:rPr>
              <a:t> </a:t>
            </a:r>
            <a:r>
              <a:rPr lang="ru-RU" sz="1800" b="1" dirty="0">
                <a:solidFill>
                  <a:srgbClr val="800000"/>
                </a:solidFill>
              </a:rPr>
              <a:t>полномочий</a:t>
            </a:r>
            <a:endParaRPr lang="ru-RU" sz="1800" b="1" dirty="0">
              <a:solidFill>
                <a:srgbClr val="000066"/>
              </a:solidFill>
            </a:endParaRPr>
          </a:p>
        </p:txBody>
      </p:sp>
      <p:sp>
        <p:nvSpPr>
          <p:cNvPr id="15368" name="AutoShape 14"/>
          <p:cNvSpPr>
            <a:spLocks noChangeArrowheads="1"/>
          </p:cNvSpPr>
          <p:nvPr/>
        </p:nvSpPr>
        <p:spPr bwMode="auto">
          <a:xfrm rot="279456" flipH="1">
            <a:off x="312738" y="242888"/>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5369" name="AutoShape 9"/>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5370" name="WordArt 10"/>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Условия</a:t>
            </a:r>
          </a:p>
        </p:txBody>
      </p:sp>
      <p:sp>
        <p:nvSpPr>
          <p:cNvPr id="3" name="Rectangle 3"/>
          <p:cNvSpPr>
            <a:spLocks noChangeArrowheads="1"/>
          </p:cNvSpPr>
          <p:nvPr/>
        </p:nvSpPr>
        <p:spPr bwMode="auto">
          <a:xfrm>
            <a:off x="6545263" y="2001520"/>
            <a:ext cx="3095625" cy="4591817"/>
          </a:xfrm>
          <a:prstGeom prst="roundRect">
            <a:avLst>
              <a:gd name="adj" fmla="val 4921"/>
            </a:avLst>
          </a:prstGeom>
          <a:solidFill>
            <a:srgbClr val="FFFFCC"/>
          </a:solidFill>
          <a:ln w="9525">
            <a:noFill/>
            <a:round/>
            <a:headEnd/>
            <a:tailEnd/>
          </a:ln>
        </p:spPr>
        <p:txBody>
          <a:bodyPr wrap="square"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003366"/>
                </a:solidFill>
              </a:rPr>
              <a:t>функции </a:t>
            </a:r>
            <a:r>
              <a:rPr lang="ru-RU" sz="1800" b="1" dirty="0" err="1">
                <a:solidFill>
                  <a:srgbClr val="003366"/>
                </a:solidFill>
              </a:rPr>
              <a:t>госуправления</a:t>
            </a:r>
            <a:r>
              <a:rPr lang="ru-RU" sz="1800" b="1" dirty="0">
                <a:solidFill>
                  <a:srgbClr val="000066"/>
                </a:solidFill>
              </a:rPr>
              <a:t> </a:t>
            </a:r>
          </a:p>
          <a:p>
            <a:pPr algn="just">
              <a:spcBef>
                <a:spcPct val="0"/>
              </a:spcBef>
              <a:buClr>
                <a:srgbClr val="FF0000"/>
              </a:buClr>
              <a:buFont typeface="Wingdings" pitchFamily="2" charset="2"/>
              <a:buNone/>
            </a:pPr>
            <a:r>
              <a:rPr lang="ru-RU" sz="1800" b="1" dirty="0">
                <a:solidFill>
                  <a:srgbClr val="003366"/>
                </a:solidFill>
              </a:rPr>
              <a:t>►отношении </a:t>
            </a:r>
            <a:r>
              <a:rPr lang="ru-RU" sz="1800" b="1" dirty="0" err="1">
                <a:solidFill>
                  <a:srgbClr val="003366"/>
                </a:solidFill>
              </a:rPr>
              <a:t>родственни-ков</a:t>
            </a:r>
            <a:r>
              <a:rPr lang="ru-RU" sz="1800" b="1" dirty="0">
                <a:solidFill>
                  <a:srgbClr val="003366"/>
                </a:solidFill>
              </a:rPr>
              <a:t> и иных лиц, либо в отношении граждан и организаций,</a:t>
            </a:r>
            <a:r>
              <a:rPr lang="ru-RU" sz="1800" b="1" dirty="0">
                <a:solidFill>
                  <a:srgbClr val="000066"/>
                </a:solidFill>
              </a:rPr>
              <a:t> </a:t>
            </a:r>
            <a:r>
              <a:rPr lang="ru-RU" sz="1800" b="1" dirty="0">
                <a:solidFill>
                  <a:srgbClr val="800000"/>
                </a:solidFill>
              </a:rPr>
              <a:t>с которыми связаны</a:t>
            </a:r>
            <a:r>
              <a:rPr lang="ru-RU" sz="1800" b="1" dirty="0">
                <a:solidFill>
                  <a:srgbClr val="000066"/>
                </a:solidFill>
              </a:rPr>
              <a:t> работник (с</a:t>
            </a:r>
            <a:r>
              <a:rPr lang="ru-RU" sz="1800" b="1" dirty="0">
                <a:solidFill>
                  <a:srgbClr val="003366"/>
                </a:solidFill>
              </a:rPr>
              <a:t>лужащий), его родственники и иные лица</a:t>
            </a:r>
          </a:p>
          <a:p>
            <a:pPr algn="just">
              <a:spcBef>
                <a:spcPct val="0"/>
              </a:spcBef>
              <a:buClr>
                <a:srgbClr val="FF0000"/>
              </a:buClr>
              <a:buFont typeface="Wingdings" pitchFamily="2" charset="2"/>
              <a:buNone/>
            </a:pPr>
            <a:r>
              <a:rPr lang="ru-RU" sz="1800" i="1" dirty="0">
                <a:solidFill>
                  <a:srgbClr val="990099"/>
                </a:solidFill>
              </a:rPr>
              <a:t>Например,</a:t>
            </a:r>
            <a:endParaRPr lang="ru-RU" sz="1800" dirty="0">
              <a:solidFill>
                <a:srgbClr val="000066"/>
              </a:solidFill>
            </a:endParaRPr>
          </a:p>
          <a:p>
            <a:pPr algn="just">
              <a:spcBef>
                <a:spcPct val="0"/>
              </a:spcBef>
              <a:buClr>
                <a:srgbClr val="990099"/>
              </a:buClr>
              <a:buFont typeface="Wingdings" pitchFamily="2" charset="2"/>
              <a:buChar char="ü"/>
            </a:pPr>
            <a:r>
              <a:rPr lang="ru-RU" sz="1800" i="1" dirty="0">
                <a:solidFill>
                  <a:srgbClr val="000066"/>
                </a:solidFill>
              </a:rPr>
              <a:t> </a:t>
            </a:r>
            <a:r>
              <a:rPr lang="ru-RU" sz="1800" i="1" dirty="0">
                <a:solidFill>
                  <a:srgbClr val="003366"/>
                </a:solidFill>
              </a:rPr>
              <a:t>состоят </a:t>
            </a:r>
            <a:r>
              <a:rPr lang="ru-RU" sz="1800" dirty="0">
                <a:solidFill>
                  <a:srgbClr val="003366"/>
                </a:solidFill>
              </a:rPr>
              <a:t>в трудовых, подрядных отношениях, отношениях по оказанию услуг,</a:t>
            </a:r>
          </a:p>
          <a:p>
            <a:pPr algn="just">
              <a:spcBef>
                <a:spcPct val="0"/>
              </a:spcBef>
              <a:buClr>
                <a:srgbClr val="990099"/>
              </a:buClr>
              <a:buFont typeface="Wingdings" pitchFamily="2" charset="2"/>
              <a:buChar char="ü"/>
            </a:pPr>
            <a:r>
              <a:rPr lang="ru-RU" sz="1800" i="1" dirty="0">
                <a:solidFill>
                  <a:srgbClr val="003366"/>
                </a:solidFill>
              </a:rPr>
              <a:t> имеют </a:t>
            </a:r>
            <a:r>
              <a:rPr lang="ru-RU" sz="1800" dirty="0">
                <a:solidFill>
                  <a:srgbClr val="003366"/>
                </a:solidFill>
              </a:rPr>
              <a:t>обязательства имущественного характера</a:t>
            </a:r>
          </a:p>
          <a:p>
            <a:pPr algn="just">
              <a:spcBef>
                <a:spcPct val="0"/>
              </a:spcBef>
              <a:buClr>
                <a:srgbClr val="990099"/>
              </a:buClr>
            </a:pPr>
            <a:endParaRPr lang="ru-RU" sz="1800" i="1" dirty="0">
              <a:solidFill>
                <a:srgbClr val="003366"/>
              </a:solidFill>
            </a:endParaRPr>
          </a:p>
        </p:txBody>
      </p:sp>
      <p:sp>
        <p:nvSpPr>
          <p:cNvPr id="15372" name="AutoShape 14"/>
          <p:cNvSpPr>
            <a:spLocks noChangeArrowheads="1"/>
          </p:cNvSpPr>
          <p:nvPr/>
        </p:nvSpPr>
        <p:spPr bwMode="auto">
          <a:xfrm rot="189511">
            <a:off x="6432550" y="258763"/>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5373" name="AutoShape 14"/>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4" name="Rectangle 3"/>
          <p:cNvSpPr>
            <a:spLocks noChangeArrowheads="1"/>
          </p:cNvSpPr>
          <p:nvPr/>
        </p:nvSpPr>
        <p:spPr bwMode="auto">
          <a:xfrm>
            <a:off x="233998" y="4629785"/>
            <a:ext cx="5721350" cy="366612"/>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660033"/>
                </a:solidFill>
              </a:rPr>
              <a:t>предоставление</a:t>
            </a:r>
            <a:r>
              <a:rPr lang="ru-RU" sz="1800" b="1" dirty="0">
                <a:solidFill>
                  <a:srgbClr val="003366"/>
                </a:solidFill>
              </a:rPr>
              <a:t> государственных услуг</a:t>
            </a:r>
            <a:endParaRPr lang="ru-RU" sz="1800" i="1" dirty="0">
              <a:solidFill>
                <a:srgbClr val="003366"/>
              </a:solidFill>
            </a:endParaRPr>
          </a:p>
        </p:txBody>
      </p:sp>
      <p:sp>
        <p:nvSpPr>
          <p:cNvPr id="5" name="Rectangle 3"/>
          <p:cNvSpPr>
            <a:spLocks noChangeArrowheads="1"/>
          </p:cNvSpPr>
          <p:nvPr/>
        </p:nvSpPr>
        <p:spPr bwMode="auto">
          <a:xfrm>
            <a:off x="240348" y="5088255"/>
            <a:ext cx="5734050" cy="1528186"/>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участие служащего)</a:t>
            </a:r>
            <a:r>
              <a:rPr lang="ru-RU" sz="1800" b="1" dirty="0">
                <a:solidFill>
                  <a:srgbClr val="000066"/>
                </a:solidFill>
              </a:rPr>
              <a:t>, его родственников или лиц, с которыми он поддерживает отношения, </a:t>
            </a:r>
            <a:r>
              <a:rPr lang="ru-RU" sz="1800" b="1" dirty="0">
                <a:solidFill>
                  <a:srgbClr val="800000"/>
                </a:solidFill>
              </a:rPr>
              <a:t>в деятельности КОММЕРЧЕСКОЙ ОРГАНИЗАЦИИ</a:t>
            </a:r>
            <a:r>
              <a:rPr lang="ru-RU" sz="1800" b="1" dirty="0">
                <a:solidFill>
                  <a:srgbClr val="000066"/>
                </a:solidFill>
              </a:rPr>
              <a:t> или </a:t>
            </a:r>
            <a:r>
              <a:rPr lang="ru-RU" sz="1800" b="1" dirty="0">
                <a:solidFill>
                  <a:srgbClr val="800000"/>
                </a:solidFill>
              </a:rPr>
              <a:t>ОСУЩЕСТВЛЕНИЕ</a:t>
            </a:r>
            <a:r>
              <a:rPr lang="ru-RU" sz="1800" b="1" dirty="0">
                <a:solidFill>
                  <a:srgbClr val="000066"/>
                </a:solidFill>
              </a:rPr>
              <a:t> родственниками и иными лицами </a:t>
            </a:r>
            <a:r>
              <a:rPr lang="ru-RU" sz="1800" b="1" dirty="0">
                <a:solidFill>
                  <a:srgbClr val="800000"/>
                </a:solidFill>
              </a:rPr>
              <a:t>предпринимательской деятельности</a:t>
            </a:r>
            <a:endParaRPr lang="ru-RU" sz="1800" b="1" dirty="0">
              <a:solidFill>
                <a:srgbClr val="003366"/>
              </a:solidFill>
            </a:endParaRPr>
          </a:p>
        </p:txBody>
      </p:sp>
      <p:sp>
        <p:nvSpPr>
          <p:cNvPr id="15376" name="AutoShape 27"/>
          <p:cNvSpPr>
            <a:spLocks noChangeArrowheads="1"/>
          </p:cNvSpPr>
          <p:nvPr/>
        </p:nvSpPr>
        <p:spPr bwMode="auto">
          <a:xfrm rot="5400000">
            <a:off x="4121150" y="4083050"/>
            <a:ext cx="4229100" cy="457200"/>
          </a:xfrm>
          <a:prstGeom prst="flowChartExtract">
            <a:avLst/>
          </a:prstGeom>
          <a:gradFill rotWithShape="1">
            <a:gsLst>
              <a:gs pos="0">
                <a:srgbClr val="800080"/>
              </a:gs>
              <a:gs pos="100000">
                <a:srgbClr val="FEDAF6"/>
              </a:gs>
            </a:gsLst>
            <a:lin ang="5400000" scaled="1"/>
          </a:gradFill>
          <a:ln w="22225" algn="ctr">
            <a:solidFill>
              <a:srgbClr val="003366"/>
            </a:solidFill>
            <a:miter lim="800000"/>
            <a:headEnd/>
            <a:tailEnd/>
          </a:ln>
          <a:effectLst/>
        </p:spPr>
        <p:txBody>
          <a:bodyPr wrap="none" anchor="ctr"/>
          <a:lstStyle/>
          <a:p>
            <a:endParaRPr lang="ru-RU"/>
          </a:p>
        </p:txBody>
      </p:sp>
      <p:sp>
        <p:nvSpPr>
          <p:cNvPr id="17" name="Rectangle 3"/>
          <p:cNvSpPr>
            <a:spLocks noChangeArrowheads="1"/>
          </p:cNvSpPr>
          <p:nvPr/>
        </p:nvSpPr>
        <p:spPr bwMode="auto">
          <a:xfrm>
            <a:off x="213360" y="2180908"/>
            <a:ext cx="5762625" cy="657006"/>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660033"/>
                </a:solidFill>
              </a:rPr>
              <a:t>подготовка и принятие решений о распределении </a:t>
            </a:r>
            <a:r>
              <a:rPr lang="ru-RU" sz="1800" b="1" dirty="0">
                <a:solidFill>
                  <a:srgbClr val="003366"/>
                </a:solidFill>
              </a:rPr>
              <a:t>ограниченного ресурса</a:t>
            </a:r>
            <a:endParaRPr lang="ru-RU" sz="1800" i="1" dirty="0">
              <a:solidFill>
                <a:srgbClr val="003366"/>
              </a:solidFill>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P spid="5"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1626673"/>
          </a:xfrm>
          <a:prstGeom prst="roundRect">
            <a:avLst>
              <a:gd name="adj" fmla="val 5736"/>
            </a:avLst>
          </a:prstGeom>
          <a:solidFill>
            <a:srgbClr val="FFFFCC"/>
          </a:solidFill>
          <a:ln w="9525">
            <a:noFill/>
            <a:round/>
            <a:headEnd/>
            <a:tailEnd/>
          </a:ln>
        </p:spPr>
        <p:txBody>
          <a:bodyPr lIns="54000" tIns="36000" rIns="54000" bIns="36000">
            <a:spAutoFit/>
          </a:bodyPr>
          <a:lstStyle/>
          <a:p>
            <a:r>
              <a:rPr lang="ru-RU" sz="1800" b="1" dirty="0">
                <a:solidFill>
                  <a:srgbClr val="003366"/>
                </a:solidFill>
              </a:rPr>
              <a:t>►</a:t>
            </a:r>
            <a:r>
              <a:rPr lang="ru-RU" sz="1800" b="1" dirty="0">
                <a:solidFill>
                  <a:srgbClr val="002060"/>
                </a:solidFill>
              </a:rPr>
              <a:t>С</a:t>
            </a:r>
            <a:r>
              <a:rPr lang="ru-RU" sz="1600" b="1" dirty="0">
                <a:solidFill>
                  <a:srgbClr val="002060"/>
                </a:solidFill>
              </a:rPr>
              <a:t>ведения были подготовлены, но не приняты в связи с расхождением в датах, служащий был временно нетрудоспособен, в связи с чем не смог сдать исправленные сведения в срок, так же не было учтено ее отношение к службе, отсутствие дисциплинарных взысканий, нахождение на иждивении несовершеннолетнего ребенка.</a:t>
            </a: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Обзор судебной практики в случае непредставления</a:t>
            </a: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сведений о доходах, расходах, имуществе и обязательствах</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203518" y="3934577"/>
            <a:ext cx="5770562" cy="2659136"/>
          </a:xfrm>
          <a:prstGeom prst="roundRect">
            <a:avLst>
              <a:gd name="adj" fmla="val 5736"/>
            </a:avLst>
          </a:prstGeom>
          <a:solidFill>
            <a:srgbClr val="FFFFCC"/>
          </a:solidFill>
          <a:ln w="9525">
            <a:noFill/>
            <a:round/>
            <a:headEnd/>
            <a:tailEnd/>
          </a:ln>
        </p:spPr>
        <p:txBody>
          <a:bodyPr wrap="square" lIns="54000" tIns="36000" rIns="54000" bIns="36000">
            <a:spAutoFit/>
          </a:bodyPr>
          <a:lstStyle/>
          <a:p>
            <a:r>
              <a:rPr lang="ru-RU" sz="1600" b="1" dirty="0">
                <a:solidFill>
                  <a:srgbClr val="003366"/>
                </a:solidFill>
              </a:rPr>
              <a:t>►</a:t>
            </a:r>
            <a:r>
              <a:rPr lang="ru-RU" sz="1600" dirty="0"/>
              <a:t> </a:t>
            </a:r>
            <a:r>
              <a:rPr lang="ru-RU" sz="1600" b="1" dirty="0">
                <a:solidFill>
                  <a:srgbClr val="002060"/>
                </a:solidFill>
              </a:rPr>
              <a:t>Суд признал правомерным решение Совета депутатов сельского поселения о досрочном прекращении полномочий депутата, не исполнившего обязанность по представлению в установленные сроки сведений о своих доходах и доходах членов своей семьи.</a:t>
            </a:r>
          </a:p>
          <a:p>
            <a:r>
              <a:rPr lang="ru-RU" sz="1600" b="1" dirty="0">
                <a:solidFill>
                  <a:srgbClr val="002060"/>
                </a:solidFill>
              </a:rPr>
              <a:t>Довод истца, что порядок представления указанных сведений утвержден решением Совета депутатов сельского поселения  позднее срока, установленного для подачи сведений о доходах,  судом признан несостоятельным. </a:t>
            </a:r>
          </a:p>
          <a:p>
            <a:pPr algn="just">
              <a:spcBef>
                <a:spcPct val="0"/>
              </a:spcBef>
              <a:buClr>
                <a:srgbClr val="FF0000"/>
              </a:buClr>
              <a:buFont typeface="Wingdings" pitchFamily="2" charset="2"/>
              <a:buNone/>
            </a:pPr>
            <a:endParaRPr lang="ru-RU" sz="1600" b="1" dirty="0">
              <a:solidFill>
                <a:srgbClr val="000066"/>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a:t>
            </a:r>
            <a:r>
              <a:rPr lang="ru-RU" sz="1800" dirty="0"/>
              <a:t> </a:t>
            </a:r>
            <a:r>
              <a:rPr lang="ru-RU" sz="1800" i="1" dirty="0"/>
              <a:t>03.112016  № 33-19472/2016</a:t>
            </a:r>
            <a:endParaRPr lang="ru-RU" sz="1800" b="1" dirty="0">
              <a:solidFill>
                <a:srgbClr val="800000"/>
              </a:solidFill>
            </a:endParaRPr>
          </a:p>
        </p:txBody>
      </p:sp>
      <p:sp>
        <p:nvSpPr>
          <p:cNvPr id="4" name="Rectangle 3"/>
          <p:cNvSpPr>
            <a:spLocks noChangeArrowheads="1"/>
          </p:cNvSpPr>
          <p:nvPr/>
        </p:nvSpPr>
        <p:spPr bwMode="auto">
          <a:xfrm>
            <a:off x="6287453" y="3949700"/>
            <a:ext cx="3414712" cy="1785026"/>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07.12.2016  33а-21137/2016</a:t>
            </a:r>
          </a:p>
          <a:p>
            <a:pPr algn="just">
              <a:spcBef>
                <a:spcPct val="0"/>
              </a:spcBef>
              <a:buClr>
                <a:srgbClr val="FF0000"/>
              </a:buClr>
              <a:buFont typeface="Wingdings" pitchFamily="2" charset="2"/>
              <a:buNone/>
            </a:pPr>
            <a:r>
              <a:rPr lang="ru-RU" sz="1800" i="1" dirty="0"/>
              <a:t>Апелляционное определение Московского областного суда от 14.11.2016 № 33а-30237/2016</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2133403"/>
          </a:xfrm>
          <a:prstGeom prst="roundRect">
            <a:avLst>
              <a:gd name="adj" fmla="val 5736"/>
            </a:avLst>
          </a:prstGeom>
          <a:solidFill>
            <a:srgbClr val="FFFFCC"/>
          </a:solidFill>
          <a:ln w="9525">
            <a:noFill/>
            <a:round/>
            <a:headEnd/>
            <a:tailEnd/>
          </a:ln>
        </p:spPr>
        <p:txBody>
          <a:bodyPr lIns="54000" tIns="36000" rIns="54000" bIns="36000">
            <a:spAutoFit/>
          </a:bodyPr>
          <a:lstStyle/>
          <a:p>
            <a:pPr lvl="0" algn="just"/>
            <a:r>
              <a:rPr lang="ru-RU" sz="1800" b="1" dirty="0">
                <a:solidFill>
                  <a:srgbClr val="003366"/>
                </a:solidFill>
              </a:rPr>
              <a:t>►</a:t>
            </a:r>
            <a:r>
              <a:rPr lang="ru-RU" sz="1800" b="1" dirty="0">
                <a:solidFill>
                  <a:srgbClr val="002060"/>
                </a:solidFill>
              </a:rPr>
              <a:t>М</a:t>
            </a:r>
            <a:r>
              <a:rPr lang="ru-RU" sz="1600" b="1" dirty="0">
                <a:solidFill>
                  <a:srgbClr val="002060"/>
                </a:solidFill>
              </a:rPr>
              <a:t>униципальный служащий к моменту рассмотрения дела вышел из состава участников коммерческих организаций, не получал дохода от их деятельности, коммерческие организации фактически деятельность не осуществляли. Суд отметил, что именно сам факт представления заведомо неполных сведений при поступлении на муниципальную службу является основанием для расторжения трудового договора</a:t>
            </a:r>
          </a:p>
        </p:txBody>
      </p:sp>
      <p:sp>
        <p:nvSpPr>
          <p:cNvPr id="14341" name="WordArt 3"/>
          <p:cNvSpPr>
            <a:spLocks noChangeArrowheads="1" noChangeShapeType="1" noTextEdit="1"/>
          </p:cNvSpPr>
          <p:nvPr/>
        </p:nvSpPr>
        <p:spPr bwMode="auto">
          <a:xfrm>
            <a:off x="985520" y="132080"/>
            <a:ext cx="7843519" cy="802958"/>
          </a:xfrm>
          <a:prstGeom prst="rect">
            <a:avLst/>
          </a:prstGeom>
        </p:spPr>
        <p:txBody>
          <a:bodyPr wrap="none" fromWordArt="1">
            <a:prstTxWarp prst="textPlain">
              <a:avLst>
                <a:gd name="adj" fmla="val 50000"/>
              </a:avLst>
            </a:prstTxWarp>
          </a:bodyPr>
          <a:lstStyle/>
          <a:p>
            <a:pPr algn="ctr"/>
            <a:endPar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endParaRP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Участие в управлении коммерческой организацией </a:t>
            </a:r>
          </a:p>
          <a:p>
            <a:pPr algn="ctr"/>
            <a:endPar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endParaRP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152718" y="4307840"/>
            <a:ext cx="5770562" cy="2355098"/>
          </a:xfrm>
          <a:prstGeom prst="roundRect">
            <a:avLst>
              <a:gd name="adj" fmla="val 5736"/>
            </a:avLst>
          </a:prstGeom>
          <a:solidFill>
            <a:srgbClr val="FFFFCC"/>
          </a:solidFill>
          <a:ln w="9525">
            <a:noFill/>
            <a:round/>
            <a:headEnd/>
            <a:tailEnd/>
          </a:ln>
        </p:spPr>
        <p:txBody>
          <a:bodyPr wrap="square" lIns="54000" tIns="36000" rIns="54000" bIns="36000">
            <a:spAutoFit/>
          </a:bodyPr>
          <a:lstStyle/>
          <a:p>
            <a:pPr algn="just"/>
            <a:r>
              <a:rPr lang="ru-RU" sz="1600" b="1" dirty="0">
                <a:solidFill>
                  <a:srgbClr val="003366"/>
                </a:solidFill>
              </a:rPr>
              <a:t>►</a:t>
            </a:r>
            <a:r>
              <a:rPr lang="ru-RU" sz="1600" dirty="0"/>
              <a:t> </a:t>
            </a:r>
            <a:r>
              <a:rPr lang="ru-RU" sz="1600" b="1" dirty="0">
                <a:solidFill>
                  <a:srgbClr val="002060"/>
                </a:solidFill>
              </a:rPr>
              <a:t>Основанием для расторжения трудового договора послужил  факт нарушения требований, установленных ч. 2 ст. 21 161-ФЗ «О государственных и муниципальных унитарных предприятиях», в части запрета руководителю заниматься другой оплачиваемой деятельностью в государственных органах, ОМСУ, коммерческих и некоммерческих организациях, поскольку на момент заключения трудового договора директор МУП являлся руководителем другого МУП</a:t>
            </a:r>
            <a:r>
              <a:rPr lang="ru-RU" sz="1600" dirty="0"/>
              <a:t>. </a:t>
            </a:r>
            <a:endParaRPr lang="ru-RU" sz="1600" b="1" dirty="0">
              <a:solidFill>
                <a:srgbClr val="000066"/>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11.08.2016  № 33-13894/2016</a:t>
            </a:r>
            <a:endParaRPr lang="ru-RU" sz="1800" b="1" dirty="0">
              <a:solidFill>
                <a:srgbClr val="800000"/>
              </a:solidFill>
            </a:endParaRPr>
          </a:p>
        </p:txBody>
      </p:sp>
      <p:sp>
        <p:nvSpPr>
          <p:cNvPr id="4" name="Rectangle 3"/>
          <p:cNvSpPr>
            <a:spLocks noChangeArrowheads="1"/>
          </p:cNvSpPr>
          <p:nvPr/>
        </p:nvSpPr>
        <p:spPr bwMode="auto">
          <a:xfrm>
            <a:off x="6256973" y="4305300"/>
            <a:ext cx="3414712" cy="121495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10.01.17 № 33-190/2017(33-22905/2016</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229553" y="2004060"/>
            <a:ext cx="5789612" cy="2133403"/>
          </a:xfrm>
          <a:prstGeom prst="roundRect">
            <a:avLst>
              <a:gd name="adj" fmla="val 5736"/>
            </a:avLst>
          </a:prstGeom>
          <a:solidFill>
            <a:srgbClr val="FFFFCC"/>
          </a:solidFill>
          <a:ln w="9525">
            <a:noFill/>
            <a:round/>
            <a:headEnd/>
            <a:tailEnd/>
          </a:ln>
        </p:spPr>
        <p:txBody>
          <a:bodyPr lIns="54000" tIns="36000" rIns="54000" bIns="36000">
            <a:spAutoFit/>
          </a:bodyPr>
          <a:lstStyle/>
          <a:p>
            <a:pPr lvl="0" algn="just"/>
            <a:r>
              <a:rPr lang="ru-RU" sz="1800" b="1" dirty="0">
                <a:solidFill>
                  <a:srgbClr val="003366"/>
                </a:solidFill>
              </a:rPr>
              <a:t>►</a:t>
            </a:r>
            <a:r>
              <a:rPr lang="ru-RU" sz="1600" dirty="0"/>
              <a:t> </a:t>
            </a:r>
            <a:r>
              <a:rPr lang="ru-RU" sz="1600" b="1" dirty="0">
                <a:solidFill>
                  <a:srgbClr val="002060"/>
                </a:solidFill>
              </a:rPr>
              <a:t>Несмотря на отсутствие регистрации служащего в качестве индивидуального предпринимателя, являются достаточными  обстоятельства (претензия поставщика, накладные, договор поставки) для признания  данной деятельности предпринимательской, а именно самостоятельной, осуществляемой на свой риск деятельностью, направленной на получение прибыли от реализации товара</a:t>
            </a: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2060"/>
                </a:solidFill>
                <a:effectLst>
                  <a:outerShdw dist="25400" algn="ctr" rotWithShape="0">
                    <a:srgbClr val="CCCCFF">
                      <a:alpha val="50000"/>
                    </a:srgbClr>
                  </a:outerShdw>
                </a:effectLst>
                <a:latin typeface="Times New Roman"/>
                <a:cs typeface="Times New Roman"/>
              </a:rPr>
              <a:t>Осуществление</a:t>
            </a: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 предпринимательской деятельности </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183198" y="4208262"/>
            <a:ext cx="5770562" cy="2355098"/>
          </a:xfrm>
          <a:prstGeom prst="roundRect">
            <a:avLst>
              <a:gd name="adj" fmla="val 5736"/>
            </a:avLst>
          </a:prstGeom>
          <a:solidFill>
            <a:srgbClr val="FFFFCC"/>
          </a:solidFill>
          <a:ln w="9525">
            <a:noFill/>
            <a:round/>
            <a:headEnd/>
            <a:tailEnd/>
          </a:ln>
        </p:spPr>
        <p:txBody>
          <a:bodyPr lIns="54000" tIns="36000" rIns="54000" bIns="36000">
            <a:spAutoFit/>
          </a:bodyPr>
          <a:lstStyle/>
          <a:p>
            <a:pPr lvl="0" algn="just">
              <a:spcBef>
                <a:spcPct val="0"/>
              </a:spcBef>
              <a:buClr>
                <a:srgbClr val="FF0000"/>
              </a:buClr>
            </a:pPr>
            <a:r>
              <a:rPr lang="ru-RU" sz="1600" b="1" dirty="0">
                <a:solidFill>
                  <a:srgbClr val="003366"/>
                </a:solidFill>
              </a:rPr>
              <a:t>►</a:t>
            </a:r>
            <a:r>
              <a:rPr lang="ru-RU" sz="1600" dirty="0"/>
              <a:t> </a:t>
            </a:r>
            <a:r>
              <a:rPr lang="ru-RU" sz="1600" b="1" dirty="0">
                <a:solidFill>
                  <a:srgbClr val="002060"/>
                </a:solidFill>
              </a:rPr>
              <a:t>Суд признал правомерным увольнение государственного гражданского служащего в связи с утратой доверия за осуществление предпринимательской деятельности. Установлено, что государственным гражданским служащим с целью получения прибыли неоднократно передавались в долг под 20% в месяц свои денежные средства, а также за вознаграждение привлекались денежные средства других граждан для инвестирования в бизнес знакомого лица. </a:t>
            </a:r>
          </a:p>
          <a:p>
            <a:pPr algn="just">
              <a:spcBef>
                <a:spcPct val="0"/>
              </a:spcBef>
              <a:buClr>
                <a:srgbClr val="FF0000"/>
              </a:buClr>
            </a:pPr>
            <a:endParaRPr lang="ru-RU" sz="1600" b="1" dirty="0">
              <a:solidFill>
                <a:srgbClr val="002060"/>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121495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Верховного суда Республики Дагестан от 28.01.2014 № 33-4872/2013</a:t>
            </a:r>
            <a:endParaRPr lang="ru-RU" sz="1800" b="1" dirty="0">
              <a:solidFill>
                <a:srgbClr val="800000"/>
              </a:solidFill>
            </a:endParaRPr>
          </a:p>
        </p:txBody>
      </p:sp>
      <p:sp>
        <p:nvSpPr>
          <p:cNvPr id="4" name="Rectangle 3"/>
          <p:cNvSpPr>
            <a:spLocks noChangeArrowheads="1"/>
          </p:cNvSpPr>
          <p:nvPr/>
        </p:nvSpPr>
        <p:spPr bwMode="auto">
          <a:xfrm>
            <a:off x="6246813" y="4224020"/>
            <a:ext cx="3414712" cy="121495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Верховного суда Республики Татарстан от 11.12.2014 г. № 33-6729/2014</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3505200"/>
            <a:ext cx="3606800" cy="14224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3495040"/>
            <a:ext cx="5969000" cy="143256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ru-RU" dirty="0"/>
              <a:t>Практики увольнения </a:t>
            </a:r>
          </a:p>
          <a:p>
            <a:pPr algn="ctr">
              <a:defRPr/>
            </a:pPr>
            <a:r>
              <a:rPr lang="ru-RU" dirty="0"/>
              <a:t>по данному основанию нет</a:t>
            </a:r>
          </a:p>
        </p:txBody>
      </p:sp>
      <p:sp>
        <p:nvSpPr>
          <p:cNvPr id="14341" name="WordArt 3"/>
          <p:cNvSpPr>
            <a:spLocks noChangeArrowheads="1" noChangeShapeType="1" noTextEdit="1"/>
          </p:cNvSpPr>
          <p:nvPr/>
        </p:nvSpPr>
        <p:spPr bwMode="auto">
          <a:xfrm>
            <a:off x="1573213" y="302578"/>
            <a:ext cx="6800850" cy="622300"/>
          </a:xfrm>
          <a:prstGeom prst="rect">
            <a:avLst/>
          </a:prstGeom>
        </p:spPr>
        <p:txBody>
          <a:bodyPr wrap="none" fromWordArt="1">
            <a:prstTxWarp prst="textPlain">
              <a:avLst>
                <a:gd name="adj" fmla="val 50000"/>
              </a:avLst>
            </a:prstTxWarp>
          </a:bodyPr>
          <a:lstStyle/>
          <a:p>
            <a:pPr algn="ctr"/>
            <a:r>
              <a:rPr lang="ru-RU" sz="2400" b="1" dirty="0">
                <a:solidFill>
                  <a:srgbClr val="002060"/>
                </a:solidFill>
              </a:rPr>
              <a:t>Вхождение в состав органов управления иностранных организаций </a:t>
            </a:r>
            <a:endParaRPr lang="ru-RU" sz="2400" b="1" kern="10" dirty="0">
              <a:ln w="9525">
                <a:noFill/>
                <a:round/>
                <a:headEnd/>
                <a:tailEnd/>
              </a:ln>
              <a:solidFill>
                <a:srgbClr val="002060"/>
              </a:solidFill>
              <a:effectLst>
                <a:outerShdw dist="25400" algn="ctr" rotWithShape="0">
                  <a:srgbClr val="CCCCFF">
                    <a:alpha val="50000"/>
                  </a:srgbClr>
                </a:outerShdw>
              </a:effectLst>
            </a:endParaRP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Запрет иметь счета в иностранных банках </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203518" y="2021839"/>
            <a:ext cx="5770562" cy="4722514"/>
          </a:xfrm>
          <a:prstGeom prst="roundRect">
            <a:avLst>
              <a:gd name="adj" fmla="val 8519"/>
            </a:avLst>
          </a:prstGeom>
          <a:solidFill>
            <a:srgbClr val="FFFFCC"/>
          </a:solidFill>
          <a:ln w="9525">
            <a:noFill/>
            <a:round/>
            <a:headEnd/>
            <a:tailEnd/>
          </a:ln>
        </p:spPr>
        <p:txBody>
          <a:bodyPr wrap="square" lIns="54000" tIns="36000" rIns="54000" bIns="36000">
            <a:spAutoFit/>
          </a:bodyPr>
          <a:lstStyle/>
          <a:p>
            <a:pPr algn="just"/>
            <a:r>
              <a:rPr lang="ru-RU" sz="1600" b="1" dirty="0">
                <a:solidFill>
                  <a:srgbClr val="003366"/>
                </a:solidFill>
              </a:rPr>
              <a:t>►</a:t>
            </a:r>
            <a:r>
              <a:rPr lang="ru-RU" sz="1600" dirty="0"/>
              <a:t> </a:t>
            </a:r>
            <a:r>
              <a:rPr lang="ru-RU" sz="1600" b="1" dirty="0">
                <a:solidFill>
                  <a:srgbClr val="002060"/>
                </a:solidFill>
              </a:rPr>
              <a:t>Поскольку МРУ </a:t>
            </a:r>
            <a:r>
              <a:rPr lang="ru-RU" sz="1600" b="1" dirty="0" err="1">
                <a:solidFill>
                  <a:srgbClr val="002060"/>
                </a:solidFill>
              </a:rPr>
              <a:t>Росфинмониторинга</a:t>
            </a:r>
            <a:r>
              <a:rPr lang="ru-RU" sz="1600" b="1" dirty="0">
                <a:solidFill>
                  <a:srgbClr val="002060"/>
                </a:solidFill>
              </a:rPr>
              <a:t> по СФО в соответствии с </a:t>
            </a:r>
            <a:r>
              <a:rPr lang="ru-RU" sz="1600" b="1" dirty="0">
                <a:solidFill>
                  <a:srgbClr val="002060"/>
                </a:solidFill>
                <a:hlinkClick r:id="rId2"/>
              </a:rPr>
              <a:t>N 273-ФЗ "О противодействии коррупции" и </a:t>
            </a:r>
            <a:r>
              <a:rPr lang="ru-RU" sz="1600" b="1" dirty="0">
                <a:solidFill>
                  <a:srgbClr val="002060"/>
                </a:solidFill>
                <a:hlinkClick r:id="rId3"/>
              </a:rPr>
              <a:t>Положением о Федеральной службе по финансовому мониторингу, является органом, уполномоченным проводить проверки в порядке, предусмотренном </a:t>
            </a:r>
            <a:r>
              <a:rPr lang="ru-RU" sz="1600" b="1" dirty="0">
                <a:solidFill>
                  <a:srgbClr val="002060"/>
                </a:solidFill>
                <a:hlinkClick r:id="rId4"/>
              </a:rPr>
              <a:t>79-ФЗ "О запрете отдельным категориям лиц открывать и иметь счета (вклады), … </a:t>
            </a:r>
            <a:r>
              <a:rPr lang="ru-RU" sz="1600" b="1" dirty="0" err="1">
                <a:solidFill>
                  <a:srgbClr val="002060"/>
                </a:solidFill>
                <a:hlinkClick r:id="rId4"/>
              </a:rPr>
              <a:t>виностранных</a:t>
            </a:r>
            <a:r>
              <a:rPr lang="ru-RU" sz="1600" b="1" dirty="0">
                <a:solidFill>
                  <a:srgbClr val="002060"/>
                </a:solidFill>
                <a:hlinkClick r:id="rId4"/>
              </a:rPr>
              <a:t> банках…", у суда не имелось оснований не доверять информации, содержащейся в указанном ответе. </a:t>
            </a:r>
            <a:r>
              <a:rPr lang="ru-RU" sz="1600" b="1" dirty="0">
                <a:solidFill>
                  <a:srgbClr val="002060"/>
                </a:solidFill>
              </a:rPr>
              <a:t>Названные документы не были получены уполномоченным органом.  Каких-либо сведений, указывающих на то, каким образом подлинники документов (как указывает представитель административного истца) - анкета заемщика, договор счета, справки на имя Симановского А.А. - были получены в иностранных банках или из других источников, административным истцом не представлено, что ставит под сомнение сам факт выдачи документов указанными банками.</a:t>
            </a: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929919"/>
          </a:xfrm>
          <a:prstGeom prst="roundRect">
            <a:avLst>
              <a:gd name="adj" fmla="val 5736"/>
            </a:avLst>
          </a:prstGeom>
          <a:solidFill>
            <a:srgbClr val="FFFFCC"/>
          </a:solidFill>
          <a:ln w="9525">
            <a:noFill/>
            <a:round/>
            <a:headEnd/>
            <a:tailEnd/>
          </a:ln>
        </p:spPr>
        <p:txBody>
          <a:bodyPr lIns="54000" tIns="36000" rIns="54000" bIns="36000">
            <a:spAutoFit/>
          </a:bodyPr>
          <a:lstStyle/>
          <a:p>
            <a:r>
              <a:rPr lang="ru-RU" sz="1800" i="1" dirty="0"/>
              <a:t>Апелляционное определение Верховного Суда РФ от 28.09.2016 N 53-АПГ16-26</a:t>
            </a: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ctrTitle"/>
          </p:nvPr>
        </p:nvSpPr>
        <p:spPr/>
        <p:txBody>
          <a:bodyPr/>
          <a:lstStyle/>
          <a:p>
            <a:pPr algn="ctr"/>
            <a:r>
              <a:rPr lang="ru-RU" dirty="0">
                <a:latin typeface="Times New Roman" panose="02020603050405020304" pitchFamily="18" charset="0"/>
                <a:cs typeface="Times New Roman" panose="02020603050405020304" pitchFamily="18" charset="0"/>
              </a:rPr>
              <a:t>Спасибо за внимание!</a:t>
            </a:r>
          </a:p>
        </p:txBody>
      </p:sp>
      <p:sp>
        <p:nvSpPr>
          <p:cNvPr id="9" name="Подзаголовок 8"/>
          <p:cNvSpPr>
            <a:spLocks noGrp="1"/>
          </p:cNvSpPr>
          <p:nvPr>
            <p:ph type="subTitle" idx="1"/>
          </p:nvPr>
        </p:nvSpPr>
        <p:spPr/>
        <p:txBody>
          <a:bodyPr/>
          <a:lstStyle/>
          <a:p>
            <a:endParaRPr lang="ru-RU" dirty="0"/>
          </a:p>
        </p:txBody>
      </p:sp>
      <p:sp>
        <p:nvSpPr>
          <p:cNvPr id="4" name="Номер слайда 3"/>
          <p:cNvSpPr>
            <a:spLocks noGrp="1"/>
          </p:cNvSpPr>
          <p:nvPr>
            <p:ph type="sldNum" sz="quarter" idx="12"/>
          </p:nvPr>
        </p:nvSpPr>
        <p:spPr/>
        <p:txBody>
          <a:bodyPr/>
          <a:lstStyle/>
          <a:p>
            <a:fld id="{A7037ECA-21E4-404D-B2BC-8663351594C7}" type="slidenum">
              <a:rPr lang="en-US" smtClean="0"/>
              <a:pPr/>
              <a:t>16</a:t>
            </a:fld>
            <a:endParaRPr lang="en-US"/>
          </a:p>
        </p:txBody>
      </p:sp>
    </p:spTree>
    <p:extLst>
      <p:ext uri="{BB962C8B-B14F-4D97-AF65-F5344CB8AC3E}">
        <p14:creationId xmlns:p14="http://schemas.microsoft.com/office/powerpoint/2010/main" val="128993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a:spLocks noChangeArrowheads="1"/>
          </p:cNvSpPr>
          <p:nvPr/>
        </p:nvSpPr>
        <p:spPr bwMode="auto">
          <a:xfrm>
            <a:off x="128588" y="1277938"/>
            <a:ext cx="9637712" cy="4806540"/>
          </a:xfrm>
          <a:prstGeom prst="horizontalScroll">
            <a:avLst>
              <a:gd name="adj" fmla="val 3264"/>
            </a:avLst>
          </a:prstGeom>
          <a:gradFill rotWithShape="1">
            <a:gsLst>
              <a:gs pos="0">
                <a:srgbClr val="CCFFFF"/>
              </a:gs>
              <a:gs pos="50000">
                <a:schemeClr val="bg1"/>
              </a:gs>
              <a:gs pos="100000">
                <a:srgbClr val="CCFFFF"/>
              </a:gs>
            </a:gsLst>
            <a:lin ang="0" scaled="1"/>
          </a:gradFill>
          <a:ln w="38100">
            <a:solidFill>
              <a:srgbClr val="006699"/>
            </a:solidFill>
            <a:round/>
            <a:headEnd/>
            <a:tailEnd/>
          </a:ln>
          <a:effectLst>
            <a:outerShdw dist="53882" dir="2700000" algn="ctr" rotWithShape="0">
              <a:srgbClr val="CCCCFF"/>
            </a:outerShdw>
          </a:effectLst>
        </p:spPr>
        <p:txBody>
          <a:bodyPr lIns="108000" tIns="126000" rIns="108000" bIns="126000">
            <a:spAutoFit/>
          </a:bodyPr>
          <a:lstStyle/>
          <a:p>
            <a:r>
              <a:rPr lang="ru-RU" sz="2000" b="1" i="1" dirty="0"/>
              <a:t>1. Гражданский служащий подлежит увольнению в связи с утратой доверия в случае:</a:t>
            </a:r>
          </a:p>
          <a:p>
            <a:r>
              <a:rPr lang="ru-RU" sz="2000" b="1" i="1" dirty="0"/>
              <a:t>1) непринятия гражданским служащим мер по предотвращению и (или) урегулированию конфликта интересов, стороной которого он является;</a:t>
            </a:r>
          </a:p>
          <a:p>
            <a:r>
              <a:rPr lang="ru-RU" sz="2000" b="1" i="1" dirty="0"/>
              <a:t>2) непредставления гражданским служащим сведений о своих доходах, расходах, об имуществе и обязательствах имущественного характера, а также о доходах, расходах, об имуществе и обязательствах имущественного характера своих супруги (супруга) и несовершеннолетних детей либо представления заведомо недостоверных или неполных сведений;</a:t>
            </a:r>
          </a:p>
          <a:p>
            <a:r>
              <a:rPr lang="ru-RU" sz="2000" b="1" i="1" dirty="0"/>
              <a:t>3) участия гражданского служащего на платной основе в деятельности органа управления коммерческой организацией, за исключением случаев, установленных федеральным законом;</a:t>
            </a:r>
          </a:p>
          <a:p>
            <a:endParaRPr lang="ru-RU" sz="2000" b="1" i="1" dirty="0">
              <a:hlinkClick r:id="rId2"/>
            </a:endParaRPr>
          </a:p>
        </p:txBody>
      </p:sp>
      <p:sp>
        <p:nvSpPr>
          <p:cNvPr id="10243" name="WordArt 3"/>
          <p:cNvSpPr>
            <a:spLocks noChangeArrowheads="1" noChangeShapeType="1" noTextEdit="1"/>
          </p:cNvSpPr>
          <p:nvPr/>
        </p:nvSpPr>
        <p:spPr bwMode="auto">
          <a:xfrm>
            <a:off x="1725613" y="312738"/>
            <a:ext cx="6400800" cy="685800"/>
          </a:xfrm>
          <a:prstGeom prst="rect">
            <a:avLst/>
          </a:prstGeom>
        </p:spPr>
        <p:txBody>
          <a:bodyPr wrap="none" fromWordArt="1">
            <a:prstTxWarp prst="textPlain">
              <a:avLst>
                <a:gd name="adj" fmla="val 50000"/>
              </a:avLst>
            </a:prstTxWarp>
          </a:bodyPr>
          <a:lstStyle/>
          <a:p>
            <a:pPr marL="457200" indent="-457200"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Основания увольнения за совершение </a:t>
            </a:r>
          </a:p>
          <a:p>
            <a:pPr marL="457200" indent="-457200"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коррупционных и иных правонарушений</a:t>
            </a:r>
          </a:p>
        </p:txBody>
      </p:sp>
    </p:spTree>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a:spLocks noChangeArrowheads="1"/>
          </p:cNvSpPr>
          <p:nvPr/>
        </p:nvSpPr>
        <p:spPr bwMode="auto">
          <a:xfrm>
            <a:off x="128588" y="1277938"/>
            <a:ext cx="9637712" cy="4675095"/>
          </a:xfrm>
          <a:prstGeom prst="horizontalScroll">
            <a:avLst>
              <a:gd name="adj" fmla="val 3264"/>
            </a:avLst>
          </a:prstGeom>
          <a:gradFill rotWithShape="1">
            <a:gsLst>
              <a:gs pos="0">
                <a:srgbClr val="CCFFFF"/>
              </a:gs>
              <a:gs pos="50000">
                <a:schemeClr val="bg1"/>
              </a:gs>
              <a:gs pos="100000">
                <a:srgbClr val="CCFFFF"/>
              </a:gs>
            </a:gsLst>
            <a:lin ang="0" scaled="1"/>
          </a:gradFill>
          <a:ln w="38100">
            <a:solidFill>
              <a:srgbClr val="006699"/>
            </a:solidFill>
            <a:round/>
            <a:headEnd/>
            <a:tailEnd/>
          </a:ln>
          <a:effectLst>
            <a:outerShdw dist="53882" dir="2700000" algn="ctr" rotWithShape="0">
              <a:srgbClr val="CCCCFF"/>
            </a:outerShdw>
          </a:effectLst>
        </p:spPr>
        <p:txBody>
          <a:bodyPr lIns="108000" tIns="126000" rIns="108000" bIns="126000">
            <a:spAutoFit/>
          </a:bodyPr>
          <a:lstStyle/>
          <a:p>
            <a:r>
              <a:rPr lang="ru-RU" sz="2000" b="1" i="1" dirty="0"/>
              <a:t>4) осуществления гражданским служащим предпринимательской деятельности;</a:t>
            </a:r>
          </a:p>
          <a:p>
            <a:r>
              <a:rPr lang="ru-RU" sz="2000" b="1" i="1" dirty="0"/>
              <a:t>5) вхождения гражданского служащего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Российской Федерации или законодательством Российской Федерации;</a:t>
            </a:r>
          </a:p>
          <a:p>
            <a:r>
              <a:rPr lang="ru-RU" sz="2000" b="1" i="1" dirty="0"/>
              <a:t>6) нарушения гражданским служащим, его супругой (супругом) и несовершеннолетними детьми запрета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a:t>
            </a:r>
          </a:p>
        </p:txBody>
      </p:sp>
      <p:sp>
        <p:nvSpPr>
          <p:cNvPr id="10243" name="WordArt 3"/>
          <p:cNvSpPr>
            <a:spLocks noChangeArrowheads="1" noChangeShapeType="1" noTextEdit="1"/>
          </p:cNvSpPr>
          <p:nvPr/>
        </p:nvSpPr>
        <p:spPr bwMode="auto">
          <a:xfrm>
            <a:off x="1725613" y="312738"/>
            <a:ext cx="6400800" cy="685800"/>
          </a:xfrm>
          <a:prstGeom prst="rect">
            <a:avLst/>
          </a:prstGeom>
        </p:spPr>
        <p:txBody>
          <a:bodyPr wrap="none" fromWordArt="1">
            <a:prstTxWarp prst="textPlain">
              <a:avLst>
                <a:gd name="adj" fmla="val 50000"/>
              </a:avLst>
            </a:prstTxWarp>
          </a:bodyPr>
          <a:lstStyle/>
          <a:p>
            <a:pPr marL="457200" indent="-457200"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Основания увольнения за совершение </a:t>
            </a:r>
          </a:p>
          <a:p>
            <a:pPr marL="457200" indent="-457200"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коррупционных и иных правонарушений</a:t>
            </a:r>
          </a:p>
        </p:txBody>
      </p:sp>
    </p:spTree>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bwMode="auto">
          <a:xfrm>
            <a:off x="801688" y="204788"/>
            <a:ext cx="8312150" cy="609600"/>
          </a:xfrm>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spAutoFit/>
          </a:bodyPr>
          <a:lstStyle/>
          <a:p>
            <a:pPr algn="ctr">
              <a:defRPr/>
            </a:pPr>
            <a:r>
              <a:rPr kumimoji="1" lang="ru-RU" sz="2000" b="1" cap="none" dirty="0">
                <a:solidFill>
                  <a:srgbClr val="800080"/>
                </a:solidFill>
                <a:effectLst>
                  <a:outerShdw blurRad="38100" dist="38100" dir="2700000" algn="tl">
                    <a:srgbClr val="C0C0C0"/>
                  </a:outerShdw>
                </a:effectLst>
                <a:latin typeface="Georgia" pitchFamily="18" charset="0"/>
                <a:cs typeface="Times New Roman" pitchFamily="18" charset="0"/>
              </a:rPr>
              <a:t>РЕЗУЛЬТАТЫ СОЦИОЛОГИЧЕСКОГО ИССЛЕДОВАНИЯ</a:t>
            </a:r>
            <a:r>
              <a:rPr lang="ru-RU" sz="2000" b="1" cap="none" dirty="0">
                <a:solidFill>
                  <a:srgbClr val="800000"/>
                </a:solidFill>
                <a:effectLst/>
                <a:latin typeface="Book Antiqua" pitchFamily="18" charset="0"/>
              </a:rPr>
              <a:t> </a:t>
            </a:r>
            <a:r>
              <a:rPr lang="en-US" sz="2000" b="1" cap="none" dirty="0">
                <a:solidFill>
                  <a:srgbClr val="800000"/>
                </a:solidFill>
                <a:effectLst/>
                <a:latin typeface="Book Antiqua" pitchFamily="18" charset="0"/>
              </a:rPr>
              <a:t/>
            </a:r>
            <a:br>
              <a:rPr lang="en-US" sz="2000" b="1" cap="none" dirty="0">
                <a:solidFill>
                  <a:srgbClr val="800000"/>
                </a:solidFill>
                <a:effectLst/>
                <a:latin typeface="Book Antiqua" pitchFamily="18" charset="0"/>
              </a:rPr>
            </a:br>
            <a:r>
              <a:rPr kumimoji="1" lang="ru-RU" sz="2000" b="1" cap="none" dirty="0">
                <a:solidFill>
                  <a:srgbClr val="003366"/>
                </a:solidFill>
                <a:effectLst>
                  <a:outerShdw blurRad="38100" dist="38100" dir="2700000" algn="tl">
                    <a:srgbClr val="C0C0C0"/>
                  </a:outerShdw>
                </a:effectLst>
                <a:latin typeface="Georgia" pitchFamily="18" charset="0"/>
                <a:cs typeface="Times New Roman" pitchFamily="18" charset="0"/>
              </a:rPr>
              <a:t>о проявлениях конфликтов в государственной гражданской службе</a:t>
            </a:r>
          </a:p>
        </p:txBody>
      </p:sp>
      <p:sp>
        <p:nvSpPr>
          <p:cNvPr id="11267" name="Rectangle 3"/>
          <p:cNvSpPr>
            <a:spLocks noGrp="1"/>
          </p:cNvSpPr>
          <p:nvPr>
            <p:ph type="body" idx="4294967295"/>
          </p:nvPr>
        </p:nvSpPr>
        <p:spPr>
          <a:xfrm>
            <a:off x="865188" y="6243638"/>
            <a:ext cx="8112125" cy="493712"/>
          </a:xfrm>
        </p:spPr>
        <p:txBody>
          <a:bodyPr lIns="0" tIns="0" rIns="0" bIns="0">
            <a:spAutoFit/>
          </a:bodyPr>
          <a:lstStyle/>
          <a:p>
            <a:pPr marL="0" indent="0">
              <a:lnSpc>
                <a:spcPct val="80000"/>
              </a:lnSpc>
              <a:buFont typeface="Wingdings 2" pitchFamily="18" charset="2"/>
              <a:buNone/>
            </a:pPr>
            <a:r>
              <a:rPr lang="ru-RU" sz="1800" b="1" i="1" dirty="0">
                <a:solidFill>
                  <a:srgbClr val="003366"/>
                </a:solidFill>
                <a:latin typeface="Book Antiqua" pitchFamily="18" charset="0"/>
              </a:rPr>
              <a:t>Около </a:t>
            </a:r>
            <a:r>
              <a:rPr lang="ru-RU" sz="1800" b="1" i="1" dirty="0">
                <a:solidFill>
                  <a:srgbClr val="800080"/>
                </a:solidFill>
                <a:latin typeface="Book Antiqua" pitchFamily="18" charset="0"/>
              </a:rPr>
              <a:t>20% респондентов</a:t>
            </a:r>
            <a:r>
              <a:rPr lang="ru-RU" sz="1800" b="1" i="1" dirty="0">
                <a:solidFill>
                  <a:srgbClr val="003366"/>
                </a:solidFill>
                <a:latin typeface="Book Antiqua" pitchFamily="18" charset="0"/>
              </a:rPr>
              <a:t> отмечают </a:t>
            </a:r>
            <a:r>
              <a:rPr lang="ru-RU" sz="1800" b="1" dirty="0">
                <a:solidFill>
                  <a:srgbClr val="800080"/>
                </a:solidFill>
                <a:latin typeface="Book Antiqua" pitchFamily="18" charset="0"/>
              </a:rPr>
              <a:t>НАЛИЧИЕ</a:t>
            </a:r>
            <a:r>
              <a:rPr lang="ru-RU" sz="1800" b="1" i="1" dirty="0">
                <a:solidFill>
                  <a:srgbClr val="003366"/>
                </a:solidFill>
                <a:latin typeface="Book Antiqua" pitchFamily="18" charset="0"/>
              </a:rPr>
              <a:t>  конфликта интересов</a:t>
            </a:r>
            <a:endParaRPr lang="ru-RU" sz="1800" dirty="0">
              <a:solidFill>
                <a:srgbClr val="003366"/>
              </a:solidFill>
              <a:latin typeface="Book Antiqua" pitchFamily="18" charset="0"/>
            </a:endParaRPr>
          </a:p>
          <a:p>
            <a:pPr marL="0" indent="0" algn="r">
              <a:lnSpc>
                <a:spcPct val="80000"/>
              </a:lnSpc>
              <a:buFont typeface="Wingdings 2" pitchFamily="18" charset="2"/>
              <a:buNone/>
            </a:pPr>
            <a:r>
              <a:rPr lang="ru-RU" sz="1800" dirty="0">
                <a:solidFill>
                  <a:srgbClr val="800080"/>
                </a:solidFill>
                <a:latin typeface="Franklin Gothic Book" pitchFamily="34" charset="0"/>
              </a:rPr>
              <a:t>ДК-ГГС-12</a:t>
            </a:r>
          </a:p>
        </p:txBody>
      </p:sp>
      <p:graphicFrame>
        <p:nvGraphicFramePr>
          <p:cNvPr id="11268" name="Object 7"/>
          <p:cNvGraphicFramePr>
            <a:graphicFrameLocks noChangeAspect="1"/>
          </p:cNvGraphicFramePr>
          <p:nvPr/>
        </p:nvGraphicFramePr>
        <p:xfrm>
          <a:off x="201613" y="1243013"/>
          <a:ext cx="9529762" cy="4867275"/>
        </p:xfrm>
        <a:graphic>
          <a:graphicData uri="http://schemas.openxmlformats.org/presentationml/2006/ole">
            <mc:AlternateContent xmlns:mc="http://schemas.openxmlformats.org/markup-compatibility/2006">
              <mc:Choice xmlns:v="urn:schemas-microsoft-com:vml" Requires="v">
                <p:oleObj spid="_x0000_s11276" name="Диаграмма" r:id="rId3" imgW="6562695" imgH="4400550" progId="MSGraph.Chart.8">
                  <p:embed followColorScheme="full"/>
                </p:oleObj>
              </mc:Choice>
              <mc:Fallback>
                <p:oleObj name="Диаграмма" r:id="rId3" imgW="6562695" imgH="4400550" progId="MSGraph.Chart.8">
                  <p:embed followColorScheme="full"/>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613" y="1243013"/>
                        <a:ext cx="9529762" cy="4867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9" name="Line 8"/>
          <p:cNvSpPr>
            <a:spLocks noChangeShapeType="1"/>
          </p:cNvSpPr>
          <p:nvPr/>
        </p:nvSpPr>
        <p:spPr bwMode="auto">
          <a:xfrm>
            <a:off x="158750" y="6064250"/>
            <a:ext cx="9582150" cy="0"/>
          </a:xfrm>
          <a:prstGeom prst="line">
            <a:avLst/>
          </a:prstGeom>
          <a:noFill/>
          <a:ln w="38100" cmpd="dbl">
            <a:solidFill>
              <a:srgbClr val="FF6600"/>
            </a:solidFill>
            <a:round/>
            <a:headEnd/>
            <a:tailEnd/>
          </a:ln>
          <a:effectLst/>
        </p:spPr>
        <p:txBody>
          <a:bodyPr/>
          <a:lstStyle/>
          <a:p>
            <a:endParaRPr lang="ru-RU" dirty="0"/>
          </a:p>
        </p:txBody>
      </p:sp>
    </p:spTree>
  </p:cSld>
  <p:clrMapOvr>
    <a:masterClrMapping/>
  </p:clrMapOvr>
  <p:transition spd="slow">
    <p:cover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2062163" y="188913"/>
            <a:ext cx="5686425" cy="3429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КОНФЛИКТ ИНТЕРЕСОВ –</a:t>
            </a:r>
          </a:p>
        </p:txBody>
      </p:sp>
      <p:sp>
        <p:nvSpPr>
          <p:cNvPr id="12291" name="Text Box 3"/>
          <p:cNvSpPr txBox="1">
            <a:spLocks noChangeArrowheads="1"/>
          </p:cNvSpPr>
          <p:nvPr/>
        </p:nvSpPr>
        <p:spPr bwMode="auto">
          <a:xfrm>
            <a:off x="271463" y="765175"/>
            <a:ext cx="9255125" cy="6586418"/>
          </a:xfrm>
          <a:prstGeom prst="rect">
            <a:avLst/>
          </a:prstGeom>
          <a:noFill/>
          <a:ln w="38100">
            <a:noFill/>
            <a:miter lim="800000"/>
            <a:headEnd/>
            <a:tailEnd/>
          </a:ln>
          <a:effectLst/>
        </p:spPr>
        <p:txBody>
          <a:bodyPr lIns="0" tIns="0" rIns="0" bIns="0">
            <a:spAutoFit/>
          </a:bodyPr>
          <a:lstStyle/>
          <a:p>
            <a:r>
              <a:rPr lang="ru-RU" sz="2000" b="1" dirty="0"/>
              <a:t>1. Под конфликтом интересов в настоящем Федеральном законе понимается </a:t>
            </a:r>
            <a:r>
              <a:rPr lang="ru-RU" sz="2000" b="1" dirty="0">
                <a:solidFill>
                  <a:srgbClr val="FF0000"/>
                </a:solidFill>
              </a:rPr>
              <a:t>ситуация, </a:t>
            </a:r>
            <a:r>
              <a:rPr lang="ru-RU" sz="2000" b="1" dirty="0"/>
              <a:t>при которой </a:t>
            </a:r>
            <a:r>
              <a:rPr lang="ru-RU" sz="2000" b="1" dirty="0">
                <a:solidFill>
                  <a:srgbClr val="FF0000"/>
                </a:solidFill>
              </a:rPr>
              <a:t>личная заинтересованность </a:t>
            </a:r>
            <a:r>
              <a:rPr lang="ru-RU" sz="2000" b="1" dirty="0"/>
              <a:t>(прямая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a:t>
            </a:r>
            <a:r>
              <a:rPr lang="ru-RU" sz="2000" b="1" dirty="0">
                <a:solidFill>
                  <a:srgbClr val="FF0000"/>
                </a:solidFill>
              </a:rPr>
              <a:t>влияет или может повлиять </a:t>
            </a:r>
            <a:r>
              <a:rPr lang="ru-RU" sz="2000" b="1" dirty="0"/>
              <a:t>на надлежащее, объективное и беспристрастное исполнение им должностных (служебных) обязанностей (осуществление полномочий).</a:t>
            </a:r>
          </a:p>
          <a:p>
            <a:r>
              <a:rPr lang="ru-RU" sz="2000" b="1" dirty="0"/>
              <a:t>2. В </a:t>
            </a:r>
            <a:r>
              <a:rPr lang="ru-RU" sz="2000" b="1" dirty="0">
                <a:hlinkClick r:id="rId2"/>
              </a:rPr>
              <a:t>части 1</a:t>
            </a:r>
            <a:r>
              <a:rPr lang="ru-RU" sz="2000" b="1" dirty="0"/>
              <a:t> настоящей статьи под личной заинтересованностью понимается </a:t>
            </a:r>
            <a:r>
              <a:rPr lang="ru-RU" sz="2000" b="1" dirty="0">
                <a:solidFill>
                  <a:srgbClr val="FF0000"/>
                </a:solidFill>
              </a:rPr>
              <a:t>возможность получения доходов</a:t>
            </a:r>
            <a:r>
              <a:rPr lang="ru-RU" sz="2000" b="1" dirty="0"/>
              <a:t>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части 1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части 1 настоящей статьи, и (или) лица, состоящие с ним в близком родстве или свойстве, </a:t>
            </a:r>
            <a:r>
              <a:rPr lang="ru-RU" sz="2000" b="1" dirty="0">
                <a:solidFill>
                  <a:srgbClr val="FF0000"/>
                </a:solidFill>
              </a:rPr>
              <a:t>связаны имущественными, корпоративными или иными близкими отношениями.</a:t>
            </a:r>
          </a:p>
          <a:p>
            <a:r>
              <a:rPr lang="ru-RU" sz="2000" b="1" dirty="0"/>
              <a:t/>
            </a:r>
            <a:br>
              <a:rPr lang="ru-RU" sz="2000" b="1" dirty="0"/>
            </a:br>
            <a:r>
              <a:rPr lang="ru-RU" sz="2000" b="1" dirty="0"/>
              <a:t/>
            </a:r>
            <a:br>
              <a:rPr lang="ru-RU" sz="2000" b="1" dirty="0"/>
            </a:br>
            <a:r>
              <a:rPr lang="ru-RU" sz="2000" b="1" dirty="0"/>
              <a:t>Система ГАРАНТ: </a:t>
            </a:r>
            <a:r>
              <a:rPr lang="ru-RU" sz="2000" b="1" dirty="0">
                <a:hlinkClick r:id="rId2"/>
              </a:rPr>
              <a:t>http://base.garant.ru/12164203/#block_10#ixzz43WeDVm3Y</a:t>
            </a:r>
            <a:endParaRPr lang="ru-RU" sz="2000" b="1" dirty="0">
              <a:solidFill>
                <a:srgbClr val="000066"/>
              </a:solidFill>
            </a:endParaRPr>
          </a:p>
        </p:txBody>
      </p:sp>
      <p:sp>
        <p:nvSpPr>
          <p:cNvPr id="12293" name="Line 7"/>
          <p:cNvSpPr>
            <a:spLocks noChangeShapeType="1"/>
          </p:cNvSpPr>
          <p:nvPr/>
        </p:nvSpPr>
        <p:spPr bwMode="auto">
          <a:xfrm>
            <a:off x="135890" y="6489700"/>
            <a:ext cx="9582150" cy="0"/>
          </a:xfrm>
          <a:prstGeom prst="line">
            <a:avLst/>
          </a:prstGeom>
          <a:noFill/>
          <a:ln w="38100" cmpd="dbl">
            <a:solidFill>
              <a:srgbClr val="FF6600"/>
            </a:solidFill>
            <a:round/>
            <a:headEnd/>
            <a:tailEnd/>
          </a:ln>
          <a:effectLst/>
        </p:spPr>
        <p:txBody>
          <a:bodyPr/>
          <a:lstStyle/>
          <a:p>
            <a:endParaRPr lang="ru-RU" dirty="0"/>
          </a:p>
        </p:txBody>
      </p:sp>
    </p:spTree>
  </p:cSld>
  <p:clrMapOvr>
    <a:masterClrMapping/>
  </p:clrMapOvr>
  <p:transition spd="slow">
    <p:cover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271463" y="765175"/>
            <a:ext cx="9255125" cy="5041380"/>
          </a:xfrm>
          <a:prstGeom prst="rect">
            <a:avLst/>
          </a:prstGeom>
          <a:noFill/>
          <a:ln w="38100">
            <a:noFill/>
            <a:miter lim="800000"/>
            <a:headEnd/>
            <a:tailEnd/>
          </a:ln>
          <a:effectLst/>
        </p:spPr>
        <p:txBody>
          <a:bodyPr lIns="0" tIns="0" rIns="0" bIns="0">
            <a:spAutoFit/>
          </a:bodyPr>
          <a:lstStyle/>
          <a:p>
            <a:r>
              <a:rPr lang="ru-RU" sz="1800" b="1" dirty="0">
                <a:solidFill>
                  <a:srgbClr val="000066"/>
                </a:solidFill>
              </a:rPr>
              <a:t>3. Обязанность принимать меры по предотвращению и урегулированию конфликта интересов возлагается:</a:t>
            </a:r>
          </a:p>
          <a:p>
            <a:r>
              <a:rPr lang="ru-RU" sz="1800" b="1" dirty="0">
                <a:solidFill>
                  <a:srgbClr val="000066"/>
                </a:solidFill>
              </a:rPr>
              <a:t>1) на государственных и муниципальных служащих;</a:t>
            </a:r>
          </a:p>
          <a:p>
            <a:r>
              <a:rPr lang="ru-RU" sz="1800" b="1" dirty="0">
                <a:solidFill>
                  <a:srgbClr val="000066"/>
                </a:solidFill>
              </a:rPr>
              <a:t>2) на служащих Центрального банка Российской Федерации, работников, замещающих должности в государственных корпорациях, публично-правовых компаниях, Пенсионном фонде Российской Федерации, Фонде социального страхования Российской Федерации, Федеральном фонде обязательного медицинского страхования, иных организациях, создаваемых Российской Федерацией на основании федеральных законов, на лиц, замещающих должности финансового уполномоченного, руководителя службы обеспечения деятельности финансового уполномоченного;</a:t>
            </a:r>
          </a:p>
          <a:p>
            <a:r>
              <a:rPr lang="ru-RU" sz="1800" b="1" dirty="0">
                <a:solidFill>
                  <a:srgbClr val="000066"/>
                </a:solidFill>
              </a:rPr>
              <a:t>(в ред. Федерального закона от 04.06.2018 N 133-ФЗ)</a:t>
            </a:r>
          </a:p>
          <a:p>
            <a:r>
              <a:rPr lang="ru-RU" sz="1800" b="1" dirty="0">
                <a:solidFill>
                  <a:srgbClr val="000066"/>
                </a:solidFill>
              </a:rPr>
              <a:t>(см. текст в предыдущей редакции)</a:t>
            </a:r>
          </a:p>
          <a:p>
            <a:r>
              <a:rPr lang="ru-RU" sz="1800" b="1" dirty="0">
                <a:solidFill>
                  <a:srgbClr val="000066"/>
                </a:solidFill>
              </a:rPr>
              <a:t>3) на работников, замещающих отдельные должности, включенные в перечни, установленные федеральными государственными органами, на основании трудового договора в организациях, создаваемых для выполнения задач, поставленных перед федеральными государственными органами;</a:t>
            </a:r>
          </a:p>
          <a:p>
            <a:r>
              <a:rPr lang="ru-RU" sz="1800" b="1" dirty="0">
                <a:solidFill>
                  <a:srgbClr val="000066"/>
                </a:solidFill>
              </a:rPr>
              <a:t>4) на иные категории лиц в случаях, предусмотренных федеральными законами.</a:t>
            </a:r>
          </a:p>
        </p:txBody>
      </p:sp>
      <p:sp>
        <p:nvSpPr>
          <p:cNvPr id="12293" name="Line 7"/>
          <p:cNvSpPr>
            <a:spLocks noChangeShapeType="1"/>
          </p:cNvSpPr>
          <p:nvPr/>
        </p:nvSpPr>
        <p:spPr bwMode="auto">
          <a:xfrm>
            <a:off x="135890" y="6489700"/>
            <a:ext cx="9582150" cy="0"/>
          </a:xfrm>
          <a:prstGeom prst="line">
            <a:avLst/>
          </a:prstGeom>
          <a:noFill/>
          <a:ln w="38100" cmpd="dbl">
            <a:solidFill>
              <a:srgbClr val="FF6600"/>
            </a:solidFill>
            <a:round/>
            <a:headEnd/>
            <a:tailEnd/>
          </a:ln>
          <a:effectLst/>
        </p:spPr>
        <p:txBody>
          <a:bodyPr/>
          <a:lstStyle/>
          <a:p>
            <a:endParaRPr lang="ru-RU" dirty="0"/>
          </a:p>
        </p:txBody>
      </p:sp>
    </p:spTree>
    <p:extLst>
      <p:ext uri="{BB962C8B-B14F-4D97-AF65-F5344CB8AC3E}">
        <p14:creationId xmlns:p14="http://schemas.microsoft.com/office/powerpoint/2010/main" val="2632224564"/>
      </p:ext>
    </p:extLst>
  </p:cSld>
  <p:clrMapOvr>
    <a:masterClrMapping/>
  </p:clrMapOvr>
  <p:transition spd="slow">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933450" y="284163"/>
            <a:ext cx="7997825" cy="590550"/>
          </a:xfrm>
          <a:prstGeom prst="rect">
            <a:avLst/>
          </a:prstGeom>
        </p:spPr>
        <p:txBody>
          <a:bodyPr wrap="none" fromWordArt="1">
            <a:prstTxWarp prst="textPlain">
              <a:avLst>
                <a:gd name="adj" fmla="val 50000"/>
              </a:avLst>
            </a:prstTxWarp>
          </a:bodyPr>
          <a:lstStyle/>
          <a:p>
            <a:pPr algn="dist"/>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СТРУКТУРА</a:t>
            </a:r>
          </a:p>
          <a:p>
            <a:pPr algn="dist"/>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КОНФЛИКТА ИНТЕРЕСОВ </a:t>
            </a:r>
          </a:p>
        </p:txBody>
      </p:sp>
      <p:graphicFrame>
        <p:nvGraphicFramePr>
          <p:cNvPr id="13315" name="Object 3"/>
          <p:cNvGraphicFramePr>
            <a:graphicFrameLocks noChangeAspect="1"/>
          </p:cNvGraphicFramePr>
          <p:nvPr/>
        </p:nvGraphicFramePr>
        <p:xfrm>
          <a:off x="4278313" y="2041525"/>
          <a:ext cx="1577975" cy="1838325"/>
        </p:xfrm>
        <a:graphic>
          <a:graphicData uri="http://schemas.openxmlformats.org/presentationml/2006/ole">
            <mc:AlternateContent xmlns:mc="http://schemas.openxmlformats.org/markup-compatibility/2006">
              <mc:Choice xmlns:v="urn:schemas-microsoft-com:vml" Requires="v">
                <p:oleObj spid="_x0000_s13344" r:id="rId3" imgW="3848100" imgH="5478463" progId="">
                  <p:embed/>
                </p:oleObj>
              </mc:Choice>
              <mc:Fallback>
                <p:oleObj r:id="rId3" imgW="3848100" imgH="5478463" progId="">
                  <p:embed/>
                  <p:pic>
                    <p:nvPicPr>
                      <p:cNvPr id="0" name="Picture 26"/>
                      <p:cNvPicPr>
                        <a:picLocks noChangeAspect="1" noChangeArrowheads="1"/>
                      </p:cNvPicPr>
                      <p:nvPr/>
                    </p:nvPicPr>
                    <p:blipFill>
                      <a:blip r:embed="rId4">
                        <a:lum bright="18000"/>
                        <a:extLst>
                          <a:ext uri="{28A0092B-C50C-407E-A947-70E740481C1C}">
                            <a14:useLocalDpi xmlns:a14="http://schemas.microsoft.com/office/drawing/2010/main" val="0"/>
                          </a:ext>
                        </a:extLst>
                      </a:blip>
                      <a:srcRect/>
                      <a:stretch>
                        <a:fillRect/>
                      </a:stretch>
                    </p:blipFill>
                    <p:spPr bwMode="auto">
                      <a:xfrm>
                        <a:off x="4278313" y="2041525"/>
                        <a:ext cx="1577975" cy="183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24" name="Text Box 4"/>
          <p:cNvSpPr txBox="1">
            <a:spLocks noChangeArrowheads="1"/>
          </p:cNvSpPr>
          <p:nvPr/>
        </p:nvSpPr>
        <p:spPr bwMode="auto">
          <a:xfrm>
            <a:off x="395288" y="1365250"/>
            <a:ext cx="2476500" cy="547688"/>
          </a:xfrm>
          <a:prstGeom prst="rect">
            <a:avLst/>
          </a:prstGeom>
          <a:gradFill rotWithShape="0">
            <a:gsLst>
              <a:gs pos="0">
                <a:srgbClr val="FFFF99"/>
              </a:gs>
              <a:gs pos="50000">
                <a:srgbClr val="FFFFFF"/>
              </a:gs>
              <a:gs pos="100000">
                <a:srgbClr val="FFFF99"/>
              </a:gs>
            </a:gsLst>
            <a:lin ang="2700000" scaled="1"/>
          </a:gradFill>
          <a:ln w="38100">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107763" dir="18900000" algn="ctr" rotWithShape="0">
                    <a:srgbClr val="66FFFF"/>
                  </a:outerShdw>
                </a:effectLst>
              </a14:hiddenEffects>
            </a:ext>
          </a:extLst>
        </p:spPr>
        <p:txBody>
          <a:bodyPr lIns="0" tIns="108000" rIns="0" bIns="12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Личные интересы</a:t>
            </a:r>
            <a:endParaRPr lang="ru-RU" sz="2000" dirty="0">
              <a:solidFill>
                <a:srgbClr val="003366"/>
              </a:solidFill>
              <a:effectLst>
                <a:outerShdw blurRad="38100" dist="38100" dir="2700000" algn="tl">
                  <a:srgbClr val="000000"/>
                </a:outerShdw>
              </a:effectLst>
            </a:endParaRPr>
          </a:p>
        </p:txBody>
      </p:sp>
      <p:sp>
        <p:nvSpPr>
          <p:cNvPr id="184325" name="Text Box 5"/>
          <p:cNvSpPr txBox="1">
            <a:spLocks noChangeArrowheads="1"/>
          </p:cNvSpPr>
          <p:nvPr/>
        </p:nvSpPr>
        <p:spPr bwMode="auto">
          <a:xfrm>
            <a:off x="6958013" y="1341438"/>
            <a:ext cx="2476500" cy="851838"/>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108000" rIns="0" bIns="12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Государство,  МСУ, Фонд</a:t>
            </a:r>
          </a:p>
        </p:txBody>
      </p:sp>
      <p:sp>
        <p:nvSpPr>
          <p:cNvPr id="184326" name="Text Box 6"/>
          <p:cNvSpPr txBox="1">
            <a:spLocks noChangeArrowheads="1"/>
          </p:cNvSpPr>
          <p:nvPr/>
        </p:nvSpPr>
        <p:spPr bwMode="auto">
          <a:xfrm>
            <a:off x="271463" y="5480050"/>
            <a:ext cx="2476500" cy="655638"/>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Близкие, друзья, знакомые</a:t>
            </a:r>
          </a:p>
        </p:txBody>
      </p:sp>
      <p:sp>
        <p:nvSpPr>
          <p:cNvPr id="184327" name="Text Box 7"/>
          <p:cNvSpPr txBox="1">
            <a:spLocks noChangeArrowheads="1"/>
          </p:cNvSpPr>
          <p:nvPr/>
        </p:nvSpPr>
        <p:spPr bwMode="auto">
          <a:xfrm>
            <a:off x="6958013" y="5456238"/>
            <a:ext cx="2476500" cy="655637"/>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Физические и юридические лица</a:t>
            </a:r>
          </a:p>
        </p:txBody>
      </p:sp>
      <p:sp>
        <p:nvSpPr>
          <p:cNvPr id="184328" name="Text Box 8"/>
          <p:cNvSpPr txBox="1">
            <a:spLocks noChangeArrowheads="1"/>
          </p:cNvSpPr>
          <p:nvPr/>
        </p:nvSpPr>
        <p:spPr bwMode="auto">
          <a:xfrm>
            <a:off x="3738563" y="4337050"/>
            <a:ext cx="2476500" cy="651905"/>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a:solidFill>
                  <a:srgbClr val="003366"/>
                </a:solidFill>
                <a:effectLst>
                  <a:outerShdw blurRad="38100" dist="38100" dir="2700000" algn="tl">
                    <a:srgbClr val="000000"/>
                  </a:outerShdw>
                </a:effectLst>
              </a:rPr>
              <a:t>Работник (служащий)</a:t>
            </a:r>
          </a:p>
        </p:txBody>
      </p:sp>
      <p:graphicFrame>
        <p:nvGraphicFramePr>
          <p:cNvPr id="13321" name="Object 9"/>
          <p:cNvGraphicFramePr>
            <a:graphicFrameLocks noChangeAspect="1"/>
          </p:cNvGraphicFramePr>
          <p:nvPr/>
        </p:nvGraphicFramePr>
        <p:xfrm>
          <a:off x="7008813" y="3284538"/>
          <a:ext cx="2511425" cy="1692275"/>
        </p:xfrm>
        <a:graphic>
          <a:graphicData uri="http://schemas.openxmlformats.org/presentationml/2006/ole">
            <mc:AlternateContent xmlns:mc="http://schemas.openxmlformats.org/markup-compatibility/2006">
              <mc:Choice xmlns:v="urn:schemas-microsoft-com:vml" Requires="v">
                <p:oleObj spid="_x0000_s13345" r:id="rId5" imgW="4540250" imgH="3497263" progId="">
                  <p:embed/>
                </p:oleObj>
              </mc:Choice>
              <mc:Fallback>
                <p:oleObj r:id="rId5" imgW="4540250" imgH="3497263" progId="">
                  <p:embed/>
                  <p:pic>
                    <p:nvPicPr>
                      <p:cNvPr id="0" name="Picture 27"/>
                      <p:cNvPicPr>
                        <a:picLocks noChangeAspect="1" noChangeArrowheads="1"/>
                      </p:cNvPicPr>
                      <p:nvPr/>
                    </p:nvPicPr>
                    <p:blipFill>
                      <a:blip r:embed="rId6">
                        <a:lum bright="18000"/>
                        <a:extLst>
                          <a:ext uri="{28A0092B-C50C-407E-A947-70E740481C1C}">
                            <a14:useLocalDpi xmlns:a14="http://schemas.microsoft.com/office/drawing/2010/main" val="0"/>
                          </a:ext>
                        </a:extLst>
                      </a:blip>
                      <a:srcRect/>
                      <a:stretch>
                        <a:fillRect/>
                      </a:stretch>
                    </p:blipFill>
                    <p:spPr bwMode="auto">
                      <a:xfrm>
                        <a:off x="7008813" y="3284538"/>
                        <a:ext cx="2511425" cy="169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2" name="Object 10"/>
          <p:cNvGraphicFramePr>
            <a:graphicFrameLocks noChangeAspect="1"/>
          </p:cNvGraphicFramePr>
          <p:nvPr/>
        </p:nvGraphicFramePr>
        <p:xfrm>
          <a:off x="334963" y="3308350"/>
          <a:ext cx="2473325" cy="1638300"/>
        </p:xfrm>
        <a:graphic>
          <a:graphicData uri="http://schemas.openxmlformats.org/presentationml/2006/ole">
            <mc:AlternateContent xmlns:mc="http://schemas.openxmlformats.org/markup-compatibility/2006">
              <mc:Choice xmlns:v="urn:schemas-microsoft-com:vml" Requires="v">
                <p:oleObj spid="_x0000_s13346" r:id="rId7" imgW="4519613" imgH="3467100" progId="">
                  <p:embed/>
                </p:oleObj>
              </mc:Choice>
              <mc:Fallback>
                <p:oleObj r:id="rId7" imgW="4519613" imgH="3467100" progId="">
                  <p:embed/>
                  <p:pic>
                    <p:nvPicPr>
                      <p:cNvPr id="0" name="Picture 28"/>
                      <p:cNvPicPr>
                        <a:picLocks noChangeAspect="1" noChangeArrowheads="1"/>
                      </p:cNvPicPr>
                      <p:nvPr/>
                    </p:nvPicPr>
                    <p:blipFill>
                      <a:blip r:embed="rId8">
                        <a:lum bright="18000"/>
                        <a:extLst>
                          <a:ext uri="{28A0092B-C50C-407E-A947-70E740481C1C}">
                            <a14:useLocalDpi xmlns:a14="http://schemas.microsoft.com/office/drawing/2010/main" val="0"/>
                          </a:ext>
                        </a:extLst>
                      </a:blip>
                      <a:srcRect/>
                      <a:stretch>
                        <a:fillRect/>
                      </a:stretch>
                    </p:blipFill>
                    <p:spPr bwMode="auto">
                      <a:xfrm>
                        <a:off x="334963" y="3308350"/>
                        <a:ext cx="2473325" cy="163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31" name="Text Box 11"/>
          <p:cNvSpPr txBox="1">
            <a:spLocks noChangeArrowheads="1"/>
          </p:cNvSpPr>
          <p:nvPr/>
        </p:nvSpPr>
        <p:spPr bwMode="auto">
          <a:xfrm>
            <a:off x="347663" y="2413000"/>
            <a:ext cx="247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400" b="1" dirty="0">
                <a:solidFill>
                  <a:srgbClr val="800000"/>
                </a:solidFill>
                <a:effectLst>
                  <a:outerShdw blurRad="38100" dist="38100" dir="2700000" algn="tl">
                    <a:srgbClr val="C0C0C0"/>
                  </a:outerShdw>
                </a:effectLst>
              </a:rPr>
              <a:t>Частное лицо</a:t>
            </a:r>
          </a:p>
        </p:txBody>
      </p:sp>
      <p:sp>
        <p:nvSpPr>
          <p:cNvPr id="184332" name="Text Box 12"/>
          <p:cNvSpPr txBox="1">
            <a:spLocks noChangeArrowheads="1"/>
          </p:cNvSpPr>
          <p:nvPr/>
        </p:nvSpPr>
        <p:spPr bwMode="auto">
          <a:xfrm>
            <a:off x="6958013" y="2255838"/>
            <a:ext cx="24765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400" b="1" dirty="0">
                <a:solidFill>
                  <a:srgbClr val="800000"/>
                </a:solidFill>
                <a:effectLst>
                  <a:outerShdw blurRad="38100" dist="38100" dir="2700000" algn="tl">
                    <a:srgbClr val="C0C0C0"/>
                  </a:outerShdw>
                </a:effectLst>
              </a:rPr>
              <a:t>Представитель государства, МСУ, Фонда</a:t>
            </a:r>
            <a:endParaRPr lang="ru-RU" sz="2400" dirty="0">
              <a:solidFill>
                <a:srgbClr val="800000"/>
              </a:solidFill>
              <a:effectLst>
                <a:outerShdw blurRad="38100" dist="38100" dir="2700000" algn="tl">
                  <a:srgbClr val="C0C0C0"/>
                </a:outerShdw>
              </a:effectLst>
            </a:endParaRPr>
          </a:p>
        </p:txBody>
      </p:sp>
      <p:sp>
        <p:nvSpPr>
          <p:cNvPr id="184333" name="Text Box 13"/>
          <p:cNvSpPr>
            <a:spLocks noChangeArrowheads="1"/>
          </p:cNvSpPr>
          <p:nvPr/>
        </p:nvSpPr>
        <p:spPr bwMode="auto">
          <a:xfrm>
            <a:off x="3740150" y="5472113"/>
            <a:ext cx="2482850" cy="955675"/>
          </a:xfrm>
          <a:prstGeom prst="roundRect">
            <a:avLst>
              <a:gd name="adj" fmla="val 16667"/>
            </a:avLst>
          </a:prstGeom>
          <a:gradFill rotWithShape="1">
            <a:gsLst>
              <a:gs pos="0">
                <a:srgbClr val="CCCCFF"/>
              </a:gs>
              <a:gs pos="50000">
                <a:srgbClr val="FFFFFF"/>
              </a:gs>
              <a:gs pos="100000">
                <a:srgbClr val="CCCCFF"/>
              </a:gs>
            </a:gsLst>
            <a:lin ang="0" scaled="1"/>
          </a:gradFill>
          <a:ln w="38100" cmpd="dbl">
            <a:solidFill>
              <a:srgbClr val="800080"/>
            </a:solidFill>
            <a:round/>
            <a:headEnd/>
            <a:tailEnd/>
          </a:ln>
        </p:spPr>
        <p:txBody>
          <a:bodyPr lIns="0" tIns="54000" rIns="0" bIns="54000">
            <a:spAutoFit/>
          </a:bodyPr>
          <a:lstStyle/>
          <a:p>
            <a:pPr algn="ctr">
              <a:spcBef>
                <a:spcPct val="0"/>
              </a:spcBef>
              <a:defRPr/>
            </a:pPr>
            <a:r>
              <a:rPr lang="ru-RU" sz="2400" b="1" dirty="0">
                <a:solidFill>
                  <a:srgbClr val="800000"/>
                </a:solidFill>
                <a:effectLst>
                  <a:outerShdw blurRad="38100" dist="38100" dir="2700000" algn="tl">
                    <a:srgbClr val="000000"/>
                  </a:outerShdw>
                </a:effectLst>
              </a:rPr>
              <a:t>КОНФЛИКТ ИНТЕРЕСОВ</a:t>
            </a:r>
            <a:endParaRPr lang="ru-RU" sz="2400" dirty="0">
              <a:solidFill>
                <a:srgbClr val="800000"/>
              </a:solidFill>
              <a:effectLst>
                <a:outerShdw blurRad="38100" dist="38100" dir="2700000" algn="tl">
                  <a:srgbClr val="000000"/>
                </a:outerShdw>
              </a:effectLst>
            </a:endParaRPr>
          </a:p>
        </p:txBody>
      </p:sp>
      <p:sp>
        <p:nvSpPr>
          <p:cNvPr id="13326" name="AutoShape 14"/>
          <p:cNvSpPr>
            <a:spLocks noChangeArrowheads="1"/>
          </p:cNvSpPr>
          <p:nvPr/>
        </p:nvSpPr>
        <p:spPr bwMode="auto">
          <a:xfrm rot="2053457">
            <a:off x="3236913" y="1898650"/>
            <a:ext cx="1092200" cy="401638"/>
          </a:xfrm>
          <a:prstGeom prst="notchedRightArrow">
            <a:avLst>
              <a:gd name="adj1" fmla="val 43657"/>
              <a:gd name="adj2" fmla="val 74896"/>
            </a:avLst>
          </a:prstGeom>
          <a:gradFill rotWithShape="1">
            <a:gsLst>
              <a:gs pos="0">
                <a:srgbClr val="CCCCFF"/>
              </a:gs>
              <a:gs pos="100000">
                <a:srgbClr val="800080"/>
              </a:gs>
            </a:gsLst>
            <a:lin ang="0" scaled="1"/>
          </a:gradFill>
          <a:ln w="22225">
            <a:solidFill>
              <a:srgbClr val="003366"/>
            </a:solidFill>
            <a:miter lim="800000"/>
            <a:headEnd/>
            <a:tailEnd/>
          </a:ln>
          <a:effectLst/>
        </p:spPr>
        <p:txBody>
          <a:bodyPr wrap="none" anchor="ctr"/>
          <a:lstStyle/>
          <a:p>
            <a:endParaRPr lang="ru-RU" dirty="0"/>
          </a:p>
        </p:txBody>
      </p:sp>
      <p:sp>
        <p:nvSpPr>
          <p:cNvPr id="13327" name="AutoShape 15"/>
          <p:cNvSpPr>
            <a:spLocks noChangeArrowheads="1"/>
          </p:cNvSpPr>
          <p:nvPr/>
        </p:nvSpPr>
        <p:spPr bwMode="auto">
          <a:xfrm rot="19546543" flipH="1">
            <a:off x="5654675" y="1868488"/>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
        <p:nvSpPr>
          <p:cNvPr id="13328" name="AutoShape 16"/>
          <p:cNvSpPr>
            <a:spLocks noChangeArrowheads="1"/>
          </p:cNvSpPr>
          <p:nvPr/>
        </p:nvSpPr>
        <p:spPr bwMode="auto">
          <a:xfrm rot="19546543" flipH="1">
            <a:off x="3079750" y="3338513"/>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
        <p:nvSpPr>
          <p:cNvPr id="13329" name="AutoShape 17"/>
          <p:cNvSpPr>
            <a:spLocks noChangeArrowheads="1"/>
          </p:cNvSpPr>
          <p:nvPr/>
        </p:nvSpPr>
        <p:spPr bwMode="auto">
          <a:xfrm rot="2053457">
            <a:off x="5811838" y="3338513"/>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Tree>
  </p:cSld>
  <p:clrMapOvr>
    <a:masterClrMapping/>
  </p:clrMapOvr>
  <p:transition spd="slow">
    <p:push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2165074"/>
          </a:xfrm>
          <a:prstGeom prst="roundRect">
            <a:avLst>
              <a:gd name="adj" fmla="val 5736"/>
            </a:avLst>
          </a:prstGeom>
          <a:solidFill>
            <a:srgbClr val="FFFFCC"/>
          </a:solidFill>
          <a:ln w="9525">
            <a:noFill/>
            <a:round/>
            <a:headEnd/>
            <a:tailEnd/>
          </a:ln>
        </p:spPr>
        <p:txBody>
          <a:bodyPr lIns="54000" tIns="36000" rIns="54000" bIns="36000">
            <a:spAutoFit/>
          </a:bodyPr>
          <a:lstStyle/>
          <a:p>
            <a:pPr lvl="0"/>
            <a:r>
              <a:rPr lang="ru-RU" sz="1800" b="1" dirty="0">
                <a:solidFill>
                  <a:srgbClr val="003366"/>
                </a:solidFill>
              </a:rPr>
              <a:t>►</a:t>
            </a:r>
            <a:r>
              <a:rPr lang="ru-RU" sz="1600" b="1" dirty="0">
                <a:solidFill>
                  <a:srgbClr val="002060"/>
                </a:solidFill>
              </a:rPr>
              <a:t>Замещая должность начальника отдела по работе с молодежью администрации городского округа, осуществлял общее управление МП «Молодежь городского округа», согласовывал ежемесячно отчет о целевом использовании субсидий, выделенных общественной организации «Центр поддержки молодежных инициатив», который заключил договоры оказания информационных услуг с сыном начальника отдела по работе с молодежью. </a:t>
            </a: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Обзор судебной практики по увольнению</a:t>
            </a: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за непринятие мер по урегулированию конфликта интересов</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173038" y="4485005"/>
            <a:ext cx="5770562" cy="2101733"/>
          </a:xfrm>
          <a:prstGeom prst="roundRect">
            <a:avLst>
              <a:gd name="adj" fmla="val 5736"/>
            </a:avLst>
          </a:prstGeom>
          <a:solidFill>
            <a:srgbClr val="FFFFCC"/>
          </a:solidFill>
          <a:ln w="9525">
            <a:noFill/>
            <a:round/>
            <a:headEnd/>
            <a:tailEnd/>
          </a:ln>
        </p:spPr>
        <p:txBody>
          <a:bodyPr wrap="square" lIns="54000" tIns="36000" rIns="54000" bIns="36000">
            <a:spAutoFit/>
          </a:bodyPr>
          <a:lstStyle/>
          <a:p>
            <a:pPr algn="just">
              <a:spcBef>
                <a:spcPct val="0"/>
              </a:spcBef>
              <a:buClr>
                <a:srgbClr val="FF0000"/>
              </a:buClr>
              <a:buFont typeface="Wingdings" pitchFamily="2" charset="2"/>
              <a:buNone/>
            </a:pPr>
            <a:r>
              <a:rPr lang="ru-RU" sz="1600" b="1" dirty="0">
                <a:solidFill>
                  <a:srgbClr val="003366"/>
                </a:solidFill>
              </a:rPr>
              <a:t>►Основанием для увольнения по утрате доверия сотрудника налогового органа послужило то, что он от имени своего знакомого  заполнил налоговую декларацию, подал документы от его имени о снятии с учета в ЕГРИП, а также незаконно выдал уведомление об исключении из ЕГРИП. </a:t>
            </a:r>
            <a:r>
              <a:rPr lang="en-US" sz="1600" b="1" dirty="0">
                <a:solidFill>
                  <a:srgbClr val="003366"/>
                </a:solidFill>
              </a:rPr>
              <a:t> </a:t>
            </a:r>
            <a:r>
              <a:rPr lang="ru-RU" sz="1600" b="1" dirty="0">
                <a:solidFill>
                  <a:srgbClr val="003366"/>
                </a:solidFill>
              </a:rPr>
              <a:t>Суд сослался на п.5 ч.1 ст. 17 ФЗ-79.</a:t>
            </a:r>
          </a:p>
          <a:p>
            <a:pPr algn="just">
              <a:spcBef>
                <a:spcPct val="0"/>
              </a:spcBef>
              <a:buClr>
                <a:srgbClr val="FF0000"/>
              </a:buClr>
              <a:buFont typeface="Wingdings" pitchFamily="2" charset="2"/>
              <a:buNone/>
            </a:pPr>
            <a:endParaRPr lang="ru-RU" sz="1600" b="1" dirty="0">
              <a:solidFill>
                <a:srgbClr val="003366"/>
              </a:solidFill>
            </a:endParaRPr>
          </a:p>
          <a:p>
            <a:pPr algn="just">
              <a:spcBef>
                <a:spcPct val="0"/>
              </a:spcBef>
              <a:buClr>
                <a:srgbClr val="FF0000"/>
              </a:buClr>
              <a:buFont typeface="Wingdings" pitchFamily="2" charset="2"/>
              <a:buNone/>
            </a:pPr>
            <a:endParaRPr lang="ru-RU" sz="1600" b="1" dirty="0">
              <a:solidFill>
                <a:srgbClr val="000066"/>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Приморского краевого суда от 27.06.2017 N 33-6367/2017</a:t>
            </a:r>
            <a:endParaRPr lang="ru-RU" sz="1800" b="1" dirty="0">
              <a:solidFill>
                <a:srgbClr val="800000"/>
              </a:solidFill>
            </a:endParaRPr>
          </a:p>
        </p:txBody>
      </p:sp>
      <p:sp>
        <p:nvSpPr>
          <p:cNvPr id="4" name="Rectangle 3"/>
          <p:cNvSpPr>
            <a:spLocks noChangeArrowheads="1"/>
          </p:cNvSpPr>
          <p:nvPr/>
        </p:nvSpPr>
        <p:spPr bwMode="auto">
          <a:xfrm>
            <a:off x="6256973" y="4660900"/>
            <a:ext cx="341471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Курского областного суда от 21.04.2016 N 33-1219/2016</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1373308"/>
          </a:xfrm>
          <a:prstGeom prst="roundRect">
            <a:avLst>
              <a:gd name="adj" fmla="val 5736"/>
            </a:avLst>
          </a:prstGeom>
          <a:solidFill>
            <a:srgbClr val="FFFFCC"/>
          </a:solidFill>
          <a:ln w="9525">
            <a:noFill/>
            <a:round/>
            <a:headEnd/>
            <a:tailEnd/>
          </a:ln>
        </p:spPr>
        <p:txBody>
          <a:bodyPr wrap="square" lIns="54000" tIns="36000" rIns="54000" bIns="36000">
            <a:spAutoFit/>
          </a:bodyPr>
          <a:lstStyle/>
          <a:p>
            <a:pPr lvl="0"/>
            <a:r>
              <a:rPr lang="ru-RU" sz="1800" b="1" dirty="0">
                <a:solidFill>
                  <a:srgbClr val="003366"/>
                </a:solidFill>
              </a:rPr>
              <a:t>►</a:t>
            </a:r>
            <a:r>
              <a:rPr lang="ru-RU" sz="1600" b="1" dirty="0">
                <a:solidFill>
                  <a:srgbClr val="002060"/>
                </a:solidFill>
              </a:rPr>
              <a:t>Муниципальный служащий предоставлял преференции коммерческой организации при организации и проведении аукционов на право заключения договоров аренды земельных участков, в свою очередь пользовался жилым помещением, предоставленным данной организацией </a:t>
            </a: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Обзор судебной практики по увольнению</a:t>
            </a: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за непринятие мер по урегулированию конфликта интересов</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Ситуация</a:t>
            </a:r>
          </a:p>
        </p:txBody>
      </p:sp>
      <p:sp>
        <p:nvSpPr>
          <p:cNvPr id="2" name="Rectangle 3"/>
          <p:cNvSpPr>
            <a:spLocks noChangeArrowheads="1"/>
          </p:cNvSpPr>
          <p:nvPr/>
        </p:nvSpPr>
        <p:spPr bwMode="auto">
          <a:xfrm>
            <a:off x="152400" y="4322445"/>
            <a:ext cx="5770562" cy="2355098"/>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pPr>
            <a:r>
              <a:rPr lang="ru-RU" sz="1600" b="1" dirty="0">
                <a:solidFill>
                  <a:srgbClr val="003366"/>
                </a:solidFill>
              </a:rPr>
              <a:t>►</a:t>
            </a:r>
            <a:r>
              <a:rPr lang="ru-RU" sz="1600" dirty="0"/>
              <a:t> </a:t>
            </a:r>
            <a:r>
              <a:rPr lang="ru-RU" sz="1600" b="1" dirty="0">
                <a:solidFill>
                  <a:srgbClr val="002060"/>
                </a:solidFill>
              </a:rPr>
              <a:t>Основанием для утраты доверия к служащему послужила запись телефонного разговора, в ходе которого служащему предлагалось за оказание содействия </a:t>
            </a:r>
            <a:br>
              <a:rPr lang="ru-RU" sz="1600" b="1" dirty="0">
                <a:solidFill>
                  <a:srgbClr val="002060"/>
                </a:solidFill>
              </a:rPr>
            </a:br>
            <a:r>
              <a:rPr lang="ru-RU" sz="1600" b="1" dirty="0">
                <a:solidFill>
                  <a:srgbClr val="002060"/>
                </a:solidFill>
              </a:rPr>
              <a:t>в дальнейшем без привлечения водителя к административной ответственности пропустить через пост большегрузный транспорт, который передвигался </a:t>
            </a:r>
            <a:br>
              <a:rPr lang="ru-RU" sz="1600" b="1" dirty="0">
                <a:solidFill>
                  <a:srgbClr val="002060"/>
                </a:solidFill>
              </a:rPr>
            </a:br>
            <a:r>
              <a:rPr lang="ru-RU" sz="1600" b="1" dirty="0">
                <a:solidFill>
                  <a:srgbClr val="002060"/>
                </a:solidFill>
              </a:rPr>
              <a:t>с нарушением требований Правил дорожного движения. В ходе проверки служащий признал, что исполнил просьбу звонившего.</a:t>
            </a:r>
            <a:endParaRPr lang="ru-RU" sz="1600" b="1" dirty="0">
              <a:solidFill>
                <a:srgbClr val="000066"/>
              </a:solidFill>
            </a:endParaRPr>
          </a:p>
        </p:txBody>
      </p:sp>
      <p:sp>
        <p:nvSpPr>
          <p:cNvPr id="14344" name="AutoShape 14"/>
          <p:cNvSpPr>
            <a:spLocks noChangeArrowheads="1"/>
          </p:cNvSpPr>
          <p:nvPr/>
        </p:nvSpPr>
        <p:spPr bwMode="auto">
          <a:xfrm rot="279456" flipH="1">
            <a:off x="302577" y="156685"/>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dirty="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Решение</a:t>
            </a:r>
          </a:p>
        </p:txBody>
      </p:sp>
      <p:sp>
        <p:nvSpPr>
          <p:cNvPr id="3" name="Rectangle 3"/>
          <p:cNvSpPr>
            <a:spLocks noChangeArrowheads="1"/>
          </p:cNvSpPr>
          <p:nvPr/>
        </p:nvSpPr>
        <p:spPr bwMode="auto">
          <a:xfrm>
            <a:off x="6294438" y="2206625"/>
            <a:ext cx="3395662" cy="121495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Верховного суда Республики Марий Эл от 14.04.2016 N 33-604/2016</a:t>
            </a:r>
            <a:endParaRPr lang="ru-RU" sz="1800" b="1" dirty="0">
              <a:solidFill>
                <a:srgbClr val="800000"/>
              </a:solidFill>
            </a:endParaRPr>
          </a:p>
        </p:txBody>
      </p:sp>
      <p:sp>
        <p:nvSpPr>
          <p:cNvPr id="4" name="Rectangle 3"/>
          <p:cNvSpPr>
            <a:spLocks noChangeArrowheads="1"/>
          </p:cNvSpPr>
          <p:nvPr/>
        </p:nvSpPr>
        <p:spPr bwMode="auto">
          <a:xfrm>
            <a:off x="6297613" y="4620260"/>
            <a:ext cx="341471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Свердловского областного суда от  23.12.2016  № 33-22509/2016</a:t>
            </a:r>
            <a:endParaRPr lang="ru-RU" sz="1800" i="1" dirty="0">
              <a:solidFill>
                <a:srgbClr val="000066"/>
              </a:solidFill>
            </a:endParaRPr>
          </a:p>
        </p:txBody>
      </p:sp>
      <p:sp>
        <p:nvSpPr>
          <p:cNvPr id="14349" name="AutoShape 14"/>
          <p:cNvSpPr>
            <a:spLocks noChangeArrowheads="1"/>
          </p:cNvSpPr>
          <p:nvPr/>
        </p:nvSpPr>
        <p:spPr bwMode="auto">
          <a:xfrm rot="189511">
            <a:off x="6432550" y="87495"/>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5" name="Rectangle 3"/>
          <p:cNvSpPr>
            <a:spLocks noChangeArrowheads="1"/>
          </p:cNvSpPr>
          <p:nvPr/>
        </p:nvSpPr>
        <p:spPr bwMode="auto">
          <a:xfrm>
            <a:off x="209233" y="3660140"/>
            <a:ext cx="5789612" cy="581543"/>
          </a:xfrm>
          <a:prstGeom prst="roundRect">
            <a:avLst>
              <a:gd name="adj" fmla="val 5736"/>
            </a:avLst>
          </a:prstGeom>
          <a:solidFill>
            <a:srgbClr val="FFFFCC"/>
          </a:solidFill>
          <a:ln w="9525">
            <a:noFill/>
            <a:round/>
            <a:headEnd/>
            <a:tailEnd/>
          </a:ln>
        </p:spPr>
        <p:txBody>
          <a:bodyPr wrap="square" lIns="54000" tIns="36000" rIns="54000" bIns="36000">
            <a:spAutoFit/>
          </a:bodyPr>
          <a:lstStyle/>
          <a:p>
            <a:pPr lvl="0"/>
            <a:r>
              <a:rPr lang="ru-RU" sz="1600" b="1" dirty="0">
                <a:solidFill>
                  <a:srgbClr val="003366"/>
                </a:solidFill>
              </a:rPr>
              <a:t>►Добровольный отказ от взятки без уведомления о факте склонения к совершению коррупционного правонарушения</a:t>
            </a:r>
            <a:endParaRPr lang="ru-RU" sz="1600" b="1" dirty="0">
              <a:solidFill>
                <a:srgbClr val="002060"/>
              </a:solidFill>
            </a:endParaRPr>
          </a:p>
        </p:txBody>
      </p:sp>
      <p:sp>
        <p:nvSpPr>
          <p:cNvPr id="16" name="Rectangle 3"/>
          <p:cNvSpPr>
            <a:spLocks noChangeArrowheads="1"/>
          </p:cNvSpPr>
          <p:nvPr/>
        </p:nvSpPr>
        <p:spPr bwMode="auto">
          <a:xfrm>
            <a:off x="6287453" y="3522980"/>
            <a:ext cx="3414712" cy="929919"/>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i="1" dirty="0"/>
              <a:t>Апелляционное определение Алтайского краевого суда от  13.04.2016  № 33-4073/2016</a:t>
            </a:r>
            <a:endParaRPr lang="ru-RU" sz="1800" i="1" dirty="0">
              <a:solidFill>
                <a:srgbClr val="000066"/>
              </a:solidFill>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P spid="15" grpId="0" animBg="1"/>
      <p:bldP spid="16"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0_Валка">
  <a:themeElements>
    <a:clrScheme name="Вал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10_Валка">
      <a:majorFont>
        <a:latin typeface=""/>
        <a:ea typeface=""/>
        <a:cs typeface=""/>
      </a:majorFont>
      <a:minorFont>
        <a:latin typeface=""/>
        <a:ea typeface=""/>
        <a:cs typeface=""/>
      </a:minorFont>
    </a:fontScheme>
    <a:fmtScheme name="Валка">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16_Валка">
  <a:themeElements>
    <a:clrScheme name="16_Валка 1">
      <a:dk1>
        <a:srgbClr val="000000"/>
      </a:dk1>
      <a:lt1>
        <a:srgbClr val="FFFFFF"/>
      </a:lt1>
      <a:dk2>
        <a:srgbClr val="4E3B30"/>
      </a:dk2>
      <a:lt2>
        <a:srgbClr val="FBEEC9"/>
      </a:lt2>
      <a:accent1>
        <a:srgbClr val="F0A22E"/>
      </a:accent1>
      <a:accent2>
        <a:srgbClr val="A5644E"/>
      </a:accent2>
      <a:accent3>
        <a:srgbClr val="FFFFFF"/>
      </a:accent3>
      <a:accent4>
        <a:srgbClr val="000000"/>
      </a:accent4>
      <a:accent5>
        <a:srgbClr val="F6CEAD"/>
      </a:accent5>
      <a:accent6>
        <a:srgbClr val="955A46"/>
      </a:accent6>
      <a:hlink>
        <a:srgbClr val="AD1F1F"/>
      </a:hlink>
      <a:folHlink>
        <a:srgbClr val="FFC42F"/>
      </a:folHlink>
    </a:clrScheme>
    <a:fontScheme name="16_Валк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6_Валка 1">
        <a:dk1>
          <a:srgbClr val="000000"/>
        </a:dk1>
        <a:lt1>
          <a:srgbClr val="FFFFFF"/>
        </a:lt1>
        <a:dk2>
          <a:srgbClr val="4E3B30"/>
        </a:dk2>
        <a:lt2>
          <a:srgbClr val="FBEEC9"/>
        </a:lt2>
        <a:accent1>
          <a:srgbClr val="F0A22E"/>
        </a:accent1>
        <a:accent2>
          <a:srgbClr val="A5644E"/>
        </a:accent2>
        <a:accent3>
          <a:srgbClr val="FFFFFF"/>
        </a:accent3>
        <a:accent4>
          <a:srgbClr val="000000"/>
        </a:accent4>
        <a:accent5>
          <a:srgbClr val="F6CEAD"/>
        </a:accent5>
        <a:accent6>
          <a:srgbClr val="955A46"/>
        </a:accent6>
        <a:hlink>
          <a:srgbClr val="AD1F1F"/>
        </a:hlink>
        <a:folHlink>
          <a:srgbClr val="FFC42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Вал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6080</TotalTime>
  <Words>1456</Words>
  <Application>Microsoft Office PowerPoint</Application>
  <PresentationFormat>Лист A4 (210x297 мм)</PresentationFormat>
  <Paragraphs>110</Paragraphs>
  <Slides>16</Slides>
  <Notes>0</Notes>
  <HiddenSlides>0</HiddenSlides>
  <MMClips>0</MMClips>
  <ScaleCrop>false</ScaleCrop>
  <HeadingPairs>
    <vt:vector size="8" baseType="variant">
      <vt:variant>
        <vt:lpstr>Использованные шрифты</vt:lpstr>
      </vt:variant>
      <vt:variant>
        <vt:i4>8</vt:i4>
      </vt:variant>
      <vt:variant>
        <vt:lpstr>Тема</vt:lpstr>
      </vt:variant>
      <vt:variant>
        <vt:i4>2</vt:i4>
      </vt:variant>
      <vt:variant>
        <vt:lpstr>Внедренные серверы OLE</vt:lpstr>
      </vt:variant>
      <vt:variant>
        <vt:i4>1</vt:i4>
      </vt:variant>
      <vt:variant>
        <vt:lpstr>Заголовки слайдов</vt:lpstr>
      </vt:variant>
      <vt:variant>
        <vt:i4>16</vt:i4>
      </vt:variant>
    </vt:vector>
  </HeadingPairs>
  <TitlesOfParts>
    <vt:vector size="27" baseType="lpstr">
      <vt:lpstr>Arial</vt:lpstr>
      <vt:lpstr>Book Antiqua</vt:lpstr>
      <vt:lpstr>Franklin Gothic Book</vt:lpstr>
      <vt:lpstr>Franklin Gothic Medium</vt:lpstr>
      <vt:lpstr>Georgia</vt:lpstr>
      <vt:lpstr>Times New Roman</vt:lpstr>
      <vt:lpstr>Wingdings</vt:lpstr>
      <vt:lpstr>Wingdings 2</vt:lpstr>
      <vt:lpstr>10_Валка</vt:lpstr>
      <vt:lpstr>16_Валка</vt:lpstr>
      <vt:lpstr>Диаграмма</vt:lpstr>
      <vt:lpstr>Презентация PowerPoint</vt:lpstr>
      <vt:lpstr>Презентация PowerPoint</vt:lpstr>
      <vt:lpstr>Презентация PowerPoint</vt:lpstr>
      <vt:lpstr>РЕЗУЛЬТАТЫ СОЦИОЛОГИЧЕСКОГО ИССЛЕДОВАНИЯ  о проявлениях конфликтов в государственной гражданской службе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KNOWLEDGE-BASED ECONOMY: WORLDWIDE TRENDS</dc:title>
  <dc:creator>Larisa Pulupa Burtin</dc:creator>
  <cp:lastModifiedBy>User</cp:lastModifiedBy>
  <cp:revision>449</cp:revision>
  <dcterms:created xsi:type="dcterms:W3CDTF">2003-03-20T17:13:15Z</dcterms:created>
  <dcterms:modified xsi:type="dcterms:W3CDTF">2019-10-08T08:55:31Z</dcterms:modified>
</cp:coreProperties>
</file>